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61" r:id="rId2"/>
    <p:sldId id="262" r:id="rId3"/>
    <p:sldId id="263" r:id="rId4"/>
    <p:sldId id="264" r:id="rId5"/>
    <p:sldId id="313" r:id="rId6"/>
    <p:sldId id="322" r:id="rId7"/>
    <p:sldId id="323" r:id="rId8"/>
    <p:sldId id="268" r:id="rId9"/>
    <p:sldId id="271" r:id="rId10"/>
    <p:sldId id="272" r:id="rId11"/>
    <p:sldId id="269" r:id="rId12"/>
    <p:sldId id="265" r:id="rId13"/>
    <p:sldId id="266" r:id="rId14"/>
    <p:sldId id="267" r:id="rId15"/>
    <p:sldId id="270" r:id="rId16"/>
    <p:sldId id="324" r:id="rId17"/>
    <p:sldId id="325" r:id="rId18"/>
    <p:sldId id="326" r:id="rId19"/>
    <p:sldId id="327" r:id="rId20"/>
    <p:sldId id="328" r:id="rId21"/>
    <p:sldId id="329" r:id="rId22"/>
    <p:sldId id="33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45" autoAdjust="0"/>
    <p:restoredTop sz="89744" autoAdjust="0"/>
  </p:normalViewPr>
  <p:slideViewPr>
    <p:cSldViewPr snapToGrid="0">
      <p:cViewPr varScale="1">
        <p:scale>
          <a:sx n="63" d="100"/>
          <a:sy n="63" d="100"/>
        </p:scale>
        <p:origin x="84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872164-42EF-4C85-A42C-CB922A16B443}" type="datetimeFigureOut">
              <a:rPr lang="en-IN" smtClean="0"/>
              <a:t>16-10-2024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5CBE2D-310B-4854-A634-9C87997AE129}" type="slidenum">
              <a:rPr lang="en-IN" smtClean="0"/>
              <a:t>‹#›</a:t>
            </a:fld>
            <a:endParaRPr lang="en-IN"/>
          </a:p>
        </p:txBody>
      </p:sp>
    </p:spTree>
    <p:extLst>
      <p:ext uri="{BB962C8B-B14F-4D97-AF65-F5344CB8AC3E}">
        <p14:creationId xmlns:p14="http://schemas.microsoft.com/office/powerpoint/2010/main" val="3952019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61CF55D-9E5E-42B7-B725-C8C24BEB6D8E}" type="slidenum">
              <a:rPr lang="en-IN" smtClean="0"/>
              <a:t>1</a:t>
            </a:fld>
            <a:endParaRPr lang="en-IN"/>
          </a:p>
        </p:txBody>
      </p:sp>
    </p:spTree>
    <p:extLst>
      <p:ext uri="{BB962C8B-B14F-4D97-AF65-F5344CB8AC3E}">
        <p14:creationId xmlns:p14="http://schemas.microsoft.com/office/powerpoint/2010/main" val="14808645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Clojure can use Java libraries for building user interfaces. For example, Java Swing is a toolkit for making windows, buttons, and other UI elements. You can use Swing to handle button clicks.</a:t>
            </a:r>
          </a:p>
          <a:p>
            <a:r>
              <a:rPr lang="en-US" dirty="0"/>
              <a:t>If you're building web apps, </a:t>
            </a:r>
            <a:r>
              <a:rPr lang="en-US" dirty="0" err="1"/>
              <a:t>ClojureScript</a:t>
            </a:r>
            <a:r>
              <a:rPr lang="en-US" dirty="0"/>
              <a:t> (which compiles to JavaScript) can handle browser events like button clicks or form submissions. </a:t>
            </a:r>
            <a:r>
              <a:rPr lang="en-US" b="1" dirty="0"/>
              <a:t>Re-frame</a:t>
            </a:r>
            <a:r>
              <a:rPr lang="en-US" dirty="0"/>
              <a:t> is a framework in </a:t>
            </a:r>
            <a:r>
              <a:rPr lang="en-US" dirty="0" err="1"/>
              <a:t>ClojureScript</a:t>
            </a:r>
            <a:r>
              <a:rPr lang="en-US" dirty="0"/>
              <a:t> that makes managing events and app state easy.</a:t>
            </a:r>
            <a:endParaRPr lang="en-IN" dirty="0"/>
          </a:p>
        </p:txBody>
      </p:sp>
      <p:sp>
        <p:nvSpPr>
          <p:cNvPr id="4" name="Slide Number Placeholder 3"/>
          <p:cNvSpPr>
            <a:spLocks noGrp="1"/>
          </p:cNvSpPr>
          <p:nvPr>
            <p:ph type="sldNum" sz="quarter" idx="5"/>
          </p:nvPr>
        </p:nvSpPr>
        <p:spPr/>
        <p:txBody>
          <a:bodyPr/>
          <a:lstStyle/>
          <a:p>
            <a:fld id="{F15CBE2D-310B-4854-A634-9C87997AE129}" type="slidenum">
              <a:rPr lang="en-IN" smtClean="0"/>
              <a:t>14</a:t>
            </a:fld>
            <a:endParaRPr lang="en-IN"/>
          </a:p>
        </p:txBody>
      </p:sp>
    </p:spTree>
    <p:extLst>
      <p:ext uri="{BB962C8B-B14F-4D97-AF65-F5344CB8AC3E}">
        <p14:creationId xmlns:p14="http://schemas.microsoft.com/office/powerpoint/2010/main" val="1644718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Clojure being a lisp dialect, symbols play an important role in representing data and code</a:t>
            </a:r>
          </a:p>
          <a:p>
            <a:r>
              <a:rPr lang="en-US" dirty="0"/>
              <a:t>Can be defined using the def keyword</a:t>
            </a:r>
          </a:p>
          <a:p>
            <a:r>
              <a:rPr lang="en-US" dirty="0"/>
              <a:t>They can be declared inside namespaces which can be used to isolate them from other symbols</a:t>
            </a:r>
          </a:p>
          <a:p>
            <a:endParaRPr lang="en-IN" dirty="0"/>
          </a:p>
        </p:txBody>
      </p:sp>
      <p:sp>
        <p:nvSpPr>
          <p:cNvPr id="4" name="Slide Number Placeholder 3"/>
          <p:cNvSpPr>
            <a:spLocks noGrp="1"/>
          </p:cNvSpPr>
          <p:nvPr>
            <p:ph type="sldNum" sz="quarter" idx="5"/>
          </p:nvPr>
        </p:nvSpPr>
        <p:spPr/>
        <p:txBody>
          <a:bodyPr/>
          <a:lstStyle/>
          <a:p>
            <a:fld id="{F15CBE2D-310B-4854-A634-9C87997AE129}" type="slidenum">
              <a:rPr lang="en-IN" smtClean="0"/>
              <a:t>2</a:t>
            </a:fld>
            <a:endParaRPr lang="en-IN"/>
          </a:p>
        </p:txBody>
      </p:sp>
    </p:spTree>
    <p:extLst>
      <p:ext uri="{BB962C8B-B14F-4D97-AF65-F5344CB8AC3E}">
        <p14:creationId xmlns:p14="http://schemas.microsoft.com/office/powerpoint/2010/main" val="550789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Binding and Scopes go hand in hand. Binding is the process of associating a symbol with a value or function.</a:t>
            </a:r>
          </a:p>
          <a:p>
            <a:r>
              <a:rPr lang="en-US" dirty="0"/>
              <a:t>3 types: global usually defined through def</a:t>
            </a:r>
          </a:p>
          <a:p>
            <a:r>
              <a:rPr lang="en-US" dirty="0"/>
              <a:t>Variables and the values bonded can be accessed throughout the program.</a:t>
            </a:r>
          </a:p>
          <a:p>
            <a:r>
              <a:rPr lang="en-US" dirty="0"/>
              <a:t>Immutable by default but can be updated by using the def keyword again</a:t>
            </a:r>
          </a:p>
          <a:p>
            <a:r>
              <a:rPr lang="en-US" dirty="0"/>
              <a:t>Local – binds the variable to a value in a given block and can be only used within the block.</a:t>
            </a:r>
          </a:p>
          <a:p>
            <a:r>
              <a:rPr lang="en-US" dirty="0"/>
              <a:t>Dynamic – allows for temporary thread local bindings of global variables</a:t>
            </a:r>
          </a:p>
        </p:txBody>
      </p:sp>
      <p:sp>
        <p:nvSpPr>
          <p:cNvPr id="4" name="Slide Number Placeholder 3"/>
          <p:cNvSpPr>
            <a:spLocks noGrp="1"/>
          </p:cNvSpPr>
          <p:nvPr>
            <p:ph type="sldNum" sz="quarter" idx="5"/>
          </p:nvPr>
        </p:nvSpPr>
        <p:spPr/>
        <p:txBody>
          <a:bodyPr/>
          <a:lstStyle/>
          <a:p>
            <a:fld id="{F15CBE2D-310B-4854-A634-9C87997AE129}" type="slidenum">
              <a:rPr lang="en-IN" smtClean="0"/>
              <a:t>3</a:t>
            </a:fld>
            <a:endParaRPr lang="en-IN"/>
          </a:p>
        </p:txBody>
      </p:sp>
    </p:spTree>
    <p:extLst>
      <p:ext uri="{BB962C8B-B14F-4D97-AF65-F5344CB8AC3E}">
        <p14:creationId xmlns:p14="http://schemas.microsoft.com/office/powerpoint/2010/main" val="21046185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Clojure primarily uses </a:t>
            </a:r>
            <a:r>
              <a:rPr lang="en-US" b="1" dirty="0"/>
              <a:t>lexical scope</a:t>
            </a:r>
            <a:r>
              <a:rPr lang="en-US" dirty="0"/>
              <a:t> (also called static scope), which means that the scope of a variable is determined by the structure of the code (where it's defined) rather than by the program's runtime behavior.</a:t>
            </a:r>
            <a:r>
              <a:rPr lang="en-IN" dirty="0"/>
              <a:t> </a:t>
            </a:r>
            <a:r>
              <a:rPr lang="en-US" dirty="0"/>
              <a:t>Variables defined in a </a:t>
            </a:r>
            <a:r>
              <a:rPr lang="en-US" b="1" dirty="0"/>
              <a:t>let</a:t>
            </a:r>
            <a:r>
              <a:rPr lang="en-US" dirty="0"/>
              <a:t> or as function arguments are only available in the block where they are defined.</a:t>
            </a:r>
            <a:endParaRPr lang="en-IN" dirty="0"/>
          </a:p>
          <a:p>
            <a:r>
              <a:rPr lang="en-US" dirty="0"/>
              <a:t>Global scope refers to symbols that are bound globally using def. These are accessible throughout the entire program (in the current namespace) unless shadowed by local bindings.</a:t>
            </a:r>
            <a:endParaRPr lang="en-IN" dirty="0"/>
          </a:p>
          <a:p>
            <a:r>
              <a:rPr lang="en-US" dirty="0"/>
              <a:t>Clojure also supports </a:t>
            </a:r>
            <a:r>
              <a:rPr lang="en-US" b="1" dirty="0"/>
              <a:t>dynamic scope</a:t>
            </a:r>
            <a:r>
              <a:rPr lang="en-US" dirty="0"/>
              <a:t>, where bindings can be temporarily overridden using binding. Dynamic scope is typically used with dynamic variables, which can be re-bound in a local context but revert to their original value afterward.</a:t>
            </a:r>
          </a:p>
        </p:txBody>
      </p:sp>
      <p:sp>
        <p:nvSpPr>
          <p:cNvPr id="4" name="Slide Number Placeholder 3"/>
          <p:cNvSpPr>
            <a:spLocks noGrp="1"/>
          </p:cNvSpPr>
          <p:nvPr>
            <p:ph type="sldNum" sz="quarter" idx="5"/>
          </p:nvPr>
        </p:nvSpPr>
        <p:spPr/>
        <p:txBody>
          <a:bodyPr/>
          <a:lstStyle/>
          <a:p>
            <a:fld id="{F15CBE2D-310B-4854-A634-9C87997AE129}" type="slidenum">
              <a:rPr lang="en-IN" smtClean="0"/>
              <a:t>4</a:t>
            </a:fld>
            <a:endParaRPr lang="en-IN"/>
          </a:p>
        </p:txBody>
      </p:sp>
    </p:spTree>
    <p:extLst>
      <p:ext uri="{BB962C8B-B14F-4D97-AF65-F5344CB8AC3E}">
        <p14:creationId xmlns:p14="http://schemas.microsoft.com/office/powerpoint/2010/main" val="4241227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5</a:t>
            </a:fld>
            <a:endParaRPr lang="en-US" dirty="0"/>
          </a:p>
        </p:txBody>
      </p:sp>
    </p:spTree>
    <p:extLst>
      <p:ext uri="{BB962C8B-B14F-4D97-AF65-F5344CB8AC3E}">
        <p14:creationId xmlns:p14="http://schemas.microsoft.com/office/powerpoint/2010/main" val="3899098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6</a:t>
            </a:fld>
            <a:endParaRPr lang="en-US" dirty="0"/>
          </a:p>
        </p:txBody>
      </p:sp>
    </p:spTree>
    <p:extLst>
      <p:ext uri="{BB962C8B-B14F-4D97-AF65-F5344CB8AC3E}">
        <p14:creationId xmlns:p14="http://schemas.microsoft.com/office/powerpoint/2010/main" val="2449431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B8B270D-091D-4ED2-8C85-0898DD7D9F21}" type="slidenum">
              <a:rPr lang="en-US" smtClean="0"/>
              <a:t>7</a:t>
            </a:fld>
            <a:endParaRPr lang="en-US" dirty="0"/>
          </a:p>
        </p:txBody>
      </p:sp>
    </p:spTree>
    <p:extLst>
      <p:ext uri="{BB962C8B-B14F-4D97-AF65-F5344CB8AC3E}">
        <p14:creationId xmlns:p14="http://schemas.microsoft.com/office/powerpoint/2010/main" val="37650432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Atoms are for situations where you want to change one piece of data safely, even when many parts of your program are trying to change it at the same time.</a:t>
            </a:r>
            <a:br>
              <a:rPr lang="en-US" dirty="0"/>
            </a:br>
            <a:r>
              <a:rPr lang="en-US" dirty="0"/>
              <a:t>When you use swap!, Clojure locks the atom temporarily so only one thread can update it. Other threads have to wait until the first one finishes, so there's no risk of them overwriting each other. In simple terms, swap! keeps changes to an atom safe.</a:t>
            </a:r>
          </a:p>
          <a:p>
            <a:pPr marL="171450" indent="-171450">
              <a:buFont typeface="Arial" panose="020B0604020202020204" pitchFamily="34" charset="0"/>
              <a:buChar char="•"/>
            </a:pPr>
            <a:r>
              <a:rPr lang="en-US" dirty="0"/>
              <a:t>Refs are for when you need to change several pieces of data together. Think of it like a "transaction" in a bank: either all changes happen, or none happen. This ensures everything stays in sync.</a:t>
            </a:r>
          </a:p>
          <a:p>
            <a:pPr marL="171450" indent="-171450">
              <a:buFont typeface="Arial" panose="020B0604020202020204" pitchFamily="34" charset="0"/>
              <a:buChar char="•"/>
            </a:pPr>
            <a:r>
              <a:rPr lang="en-US" dirty="0"/>
              <a:t>Agents are for tasks that don't need to happen right away. You tell an agent to do something, and it works on it in the background without making you wait.</a:t>
            </a:r>
          </a:p>
          <a:p>
            <a:pPr marL="171450" indent="-171450">
              <a:buFont typeface="Arial" panose="020B0604020202020204" pitchFamily="34" charset="0"/>
              <a:buChar char="•"/>
            </a:pPr>
            <a:r>
              <a:rPr lang="en-US" dirty="0"/>
              <a:t>A future is like asking someone to work on something, and then you check on it later. It runs a task in the background and you can get the result when it’s ready.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endParaRPr lang="en-US" dirty="0"/>
          </a:p>
          <a:p>
            <a:endParaRPr lang="en-IN" dirty="0"/>
          </a:p>
        </p:txBody>
      </p:sp>
      <p:sp>
        <p:nvSpPr>
          <p:cNvPr id="4" name="Slide Number Placeholder 3"/>
          <p:cNvSpPr>
            <a:spLocks noGrp="1"/>
          </p:cNvSpPr>
          <p:nvPr>
            <p:ph type="sldNum" sz="quarter" idx="5"/>
          </p:nvPr>
        </p:nvSpPr>
        <p:spPr/>
        <p:txBody>
          <a:bodyPr/>
          <a:lstStyle/>
          <a:p>
            <a:fld id="{561CF55D-9E5E-42B7-B725-C8C24BEB6D8E}" type="slidenum">
              <a:rPr lang="en-IN" smtClean="0"/>
              <a:t>12</a:t>
            </a:fld>
            <a:endParaRPr lang="en-IN"/>
          </a:p>
        </p:txBody>
      </p:sp>
    </p:spTree>
    <p:extLst>
      <p:ext uri="{BB962C8B-B14F-4D97-AF65-F5344CB8AC3E}">
        <p14:creationId xmlns:p14="http://schemas.microsoft.com/office/powerpoint/2010/main" val="3431265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things go wrong in your code (like dividing by zero or calling a function incorrectly), Clojure uses Java’s system to handle errors. You can try to run some code and catch any errors that happen along the way.</a:t>
            </a:r>
            <a:endParaRPr lang="en-IN" dirty="0"/>
          </a:p>
        </p:txBody>
      </p:sp>
      <p:sp>
        <p:nvSpPr>
          <p:cNvPr id="4" name="Slide Number Placeholder 3"/>
          <p:cNvSpPr>
            <a:spLocks noGrp="1"/>
          </p:cNvSpPr>
          <p:nvPr>
            <p:ph type="sldNum" sz="quarter" idx="5"/>
          </p:nvPr>
        </p:nvSpPr>
        <p:spPr/>
        <p:txBody>
          <a:bodyPr/>
          <a:lstStyle/>
          <a:p>
            <a:fld id="{F15CBE2D-310B-4854-A634-9C87997AE129}" type="slidenum">
              <a:rPr lang="en-IN" smtClean="0"/>
              <a:t>13</a:t>
            </a:fld>
            <a:endParaRPr lang="en-IN"/>
          </a:p>
        </p:txBody>
      </p:sp>
    </p:spTree>
    <p:extLst>
      <p:ext uri="{BB962C8B-B14F-4D97-AF65-F5344CB8AC3E}">
        <p14:creationId xmlns:p14="http://schemas.microsoft.com/office/powerpoint/2010/main" val="3029766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9F04A-EAA1-314C-E5CF-21F5A5B68CB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756A48C-A3E8-D29B-5890-C15F9DD567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A6F12AD-051A-5366-6E71-D9F26771728E}"/>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5" name="Footer Placeholder 4">
            <a:extLst>
              <a:ext uri="{FF2B5EF4-FFF2-40B4-BE49-F238E27FC236}">
                <a16:creationId xmlns:a16="http://schemas.microsoft.com/office/drawing/2014/main" id="{7B0B5197-F694-7AD1-73ED-F578FA0788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E9CDFE-D072-EB85-E4F4-438FC4D79B12}"/>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1005788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E5D2A-912F-DCE4-9795-4759D5B408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192B97-B883-516F-1388-CB62B178D3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D5454D-AE57-A6DF-E01E-89D0A6276972}"/>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5" name="Footer Placeholder 4">
            <a:extLst>
              <a:ext uri="{FF2B5EF4-FFF2-40B4-BE49-F238E27FC236}">
                <a16:creationId xmlns:a16="http://schemas.microsoft.com/office/drawing/2014/main" id="{DD38A209-6FDC-C827-6265-4829B080D5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BF26E4-B88D-05D4-4EE2-5096133510F1}"/>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679273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6C78B2-72CE-0DC9-4DDD-2DA498B7E0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7BA36C9-FEC6-8313-8CC7-D9C26469DD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A10106-3E96-D9A9-40E4-B57F2FFDDDB8}"/>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5" name="Footer Placeholder 4">
            <a:extLst>
              <a:ext uri="{FF2B5EF4-FFF2-40B4-BE49-F238E27FC236}">
                <a16:creationId xmlns:a16="http://schemas.microsoft.com/office/drawing/2014/main" id="{707F6B7F-EE51-38CD-B891-85F909E5BA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B889F2-B488-7141-1C66-D4BF1230AA2D}"/>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18706321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7D905AD-2C09-A80F-FBF0-4F45A7A148CC}"/>
              </a:ext>
            </a:extLst>
          </p:cNvPr>
          <p:cNvSpPr>
            <a:spLocks noGrp="1"/>
          </p:cNvSpPr>
          <p:nvPr>
            <p:ph type="title" hasCustomPrompt="1"/>
          </p:nvPr>
        </p:nvSpPr>
        <p:spPr>
          <a:xfrm>
            <a:off x="568163" y="400049"/>
            <a:ext cx="8647721" cy="1185045"/>
          </a:xfrm>
        </p:spPr>
        <p:txBody>
          <a:bodyPr lIns="0">
            <a:normAutofit/>
          </a:bodyPr>
          <a:lstStyle>
            <a:lvl1pPr>
              <a:defRPr sz="3600"/>
            </a:lvl1pPr>
          </a:lstStyle>
          <a:p>
            <a:r>
              <a:rPr lang="en-US" dirty="0"/>
              <a:t>Click to add title</a:t>
            </a:r>
          </a:p>
        </p:txBody>
      </p:sp>
      <p:sp>
        <p:nvSpPr>
          <p:cNvPr id="10" name="Content Placeholder 2">
            <a:extLst>
              <a:ext uri="{FF2B5EF4-FFF2-40B4-BE49-F238E27FC236}">
                <a16:creationId xmlns:a16="http://schemas.microsoft.com/office/drawing/2014/main" id="{76F87AC4-493F-1EB8-D127-C21530FA824E}"/>
              </a:ext>
            </a:extLst>
          </p:cNvPr>
          <p:cNvSpPr>
            <a:spLocks noGrp="1"/>
          </p:cNvSpPr>
          <p:nvPr>
            <p:ph idx="10" hasCustomPrompt="1"/>
          </p:nvPr>
        </p:nvSpPr>
        <p:spPr>
          <a:xfrm>
            <a:off x="568163" y="1997132"/>
            <a:ext cx="8652793" cy="4232218"/>
          </a:xfrm>
        </p:spPr>
        <p:txBody>
          <a:bodyPr lIns="0">
            <a:normAutofit/>
          </a:bodyPr>
          <a:lstStyle>
            <a:lvl1pPr marL="285750" indent="-285750">
              <a:lnSpc>
                <a:spcPct val="130000"/>
              </a:lnSpc>
              <a:buFont typeface="Arial" panose="020B0604020202020204" pitchFamily="34" charset="0"/>
              <a:buChar char="•"/>
              <a:defRPr sz="1800"/>
            </a:lvl1pPr>
            <a:lvl2pPr marL="645750" indent="-285750">
              <a:lnSpc>
                <a:spcPct val="130000"/>
              </a:lnSpc>
              <a:buFont typeface="Arial" panose="020B0604020202020204" pitchFamily="34" charset="0"/>
              <a:buChar char="•"/>
              <a:defRPr sz="1800"/>
            </a:lvl2pPr>
            <a:lvl3pPr marL="1005750" indent="-285750">
              <a:lnSpc>
                <a:spcPct val="130000"/>
              </a:lnSpc>
              <a:buFont typeface="Arial" panose="020B0604020202020204" pitchFamily="34" charset="0"/>
              <a:buChar char="•"/>
              <a:defRPr sz="1800"/>
            </a:lvl3pPr>
            <a:lvl4pPr marL="1365750" indent="-285750">
              <a:lnSpc>
                <a:spcPct val="130000"/>
              </a:lnSpc>
              <a:buFont typeface="Arial" panose="020B0604020202020204" pitchFamily="34" charset="0"/>
              <a:buChar char="•"/>
              <a:defRPr sz="1800"/>
            </a:lvl4pPr>
            <a:lvl5pPr marL="1725750" indent="-285750">
              <a:lnSpc>
                <a:spcPct val="130000"/>
              </a:lnSpc>
              <a:buFont typeface="Arial" panose="020B0604020202020204" pitchFamily="34" charset="0"/>
              <a:buChar char="•"/>
              <a:defRPr sz="1800"/>
            </a:lvl5pPr>
          </a:lstStyle>
          <a:p>
            <a:r>
              <a:rPr lang="en-US" dirty="0">
                <a:cs typeface="Calibri"/>
              </a:rPr>
              <a:t>Click to add text</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 name="Group 4">
            <a:extLst>
              <a:ext uri="{FF2B5EF4-FFF2-40B4-BE49-F238E27FC236}">
                <a16:creationId xmlns:a16="http://schemas.microsoft.com/office/drawing/2014/main" id="{CBBE6897-C551-2BCB-F552-C4B761D2C77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9757063" y="457964"/>
            <a:ext cx="2211229" cy="2707415"/>
            <a:chOff x="9728105" y="457964"/>
            <a:chExt cx="2211229" cy="2707415"/>
          </a:xfrm>
        </p:grpSpPr>
        <p:grpSp>
          <p:nvGrpSpPr>
            <p:cNvPr id="50" name="Group 49">
              <a:extLst>
                <a:ext uri="{FF2B5EF4-FFF2-40B4-BE49-F238E27FC236}">
                  <a16:creationId xmlns:a16="http://schemas.microsoft.com/office/drawing/2014/main" id="{C8215B7C-A98D-6F6C-9039-6F2AAEEFDDDA}"/>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56" name="Group 55">
                <a:extLst>
                  <a:ext uri="{FF2B5EF4-FFF2-40B4-BE49-F238E27FC236}">
                    <a16:creationId xmlns:a16="http://schemas.microsoft.com/office/drawing/2014/main" id="{184D4E7B-7775-1603-2C3F-5C265357728F}"/>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60" name="Straight Connector 59">
                  <a:extLst>
                    <a:ext uri="{FF2B5EF4-FFF2-40B4-BE49-F238E27FC236}">
                      <a16:creationId xmlns:a16="http://schemas.microsoft.com/office/drawing/2014/main" id="{6F97B093-B348-8A25-789A-743A43E90385}"/>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732DEA9-6233-9CDE-64C6-744FC6CD6E48}"/>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62" name="Rectangle 30">
                  <a:extLst>
                    <a:ext uri="{FF2B5EF4-FFF2-40B4-BE49-F238E27FC236}">
                      <a16:creationId xmlns:a16="http://schemas.microsoft.com/office/drawing/2014/main" id="{9274C521-E533-D3E5-CE64-E3A3AEC0FE7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30">
                  <a:extLst>
                    <a:ext uri="{FF2B5EF4-FFF2-40B4-BE49-F238E27FC236}">
                      <a16:creationId xmlns:a16="http://schemas.microsoft.com/office/drawing/2014/main" id="{2C69CF99-91AA-9E24-24AE-5A89748B46E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a:extLst>
                  <a:ext uri="{FF2B5EF4-FFF2-40B4-BE49-F238E27FC236}">
                    <a16:creationId xmlns:a16="http://schemas.microsoft.com/office/drawing/2014/main" id="{A35D6C12-B227-D277-0499-FA2765DB20A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58" name="Freeform: Shape 57">
                  <a:extLst>
                    <a:ext uri="{FF2B5EF4-FFF2-40B4-BE49-F238E27FC236}">
                      <a16:creationId xmlns:a16="http://schemas.microsoft.com/office/drawing/2014/main" id="{01FCD87F-4621-47F3-CC5C-A1A8F673324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59" name="Freeform: Shape 58">
                  <a:extLst>
                    <a:ext uri="{FF2B5EF4-FFF2-40B4-BE49-F238E27FC236}">
                      <a16:creationId xmlns:a16="http://schemas.microsoft.com/office/drawing/2014/main" id="{CA7C3364-8305-C08F-4132-18DA2D39BFA8}"/>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51" name="Group 50">
              <a:extLst>
                <a:ext uri="{FF2B5EF4-FFF2-40B4-BE49-F238E27FC236}">
                  <a16:creationId xmlns:a16="http://schemas.microsoft.com/office/drawing/2014/main" id="{18093390-6F0E-5ED5-5DAF-40FF11548946}"/>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52" name="Group 51">
                <a:extLst>
                  <a:ext uri="{FF2B5EF4-FFF2-40B4-BE49-F238E27FC236}">
                    <a16:creationId xmlns:a16="http://schemas.microsoft.com/office/drawing/2014/main" id="{CEAA9FA7-0165-F161-72DC-F2E001FCF3AC}"/>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54" name="Freeform 68">
                  <a:extLst>
                    <a:ext uri="{FF2B5EF4-FFF2-40B4-BE49-F238E27FC236}">
                      <a16:creationId xmlns:a16="http://schemas.microsoft.com/office/drawing/2014/main" id="{9F185D91-004D-5474-3DD0-9153A2AEA29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55" name="Freeform 69">
                  <a:extLst>
                    <a:ext uri="{FF2B5EF4-FFF2-40B4-BE49-F238E27FC236}">
                      <a16:creationId xmlns:a16="http://schemas.microsoft.com/office/drawing/2014/main" id="{D995CD54-9374-D2B3-957D-6925B750A69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53" name="Line 70">
                <a:extLst>
                  <a:ext uri="{FF2B5EF4-FFF2-40B4-BE49-F238E27FC236}">
                    <a16:creationId xmlns:a16="http://schemas.microsoft.com/office/drawing/2014/main" id="{EDCD4830-6A47-A59E-6569-B352E6D6617F}"/>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cxnSp>
        <p:nvCxnSpPr>
          <p:cNvPr id="89" name="Straight Connector 88">
            <a:extLst>
              <a:ext uri="{FF2B5EF4-FFF2-40B4-BE49-F238E27FC236}">
                <a16:creationId xmlns:a16="http://schemas.microsoft.com/office/drawing/2014/main" id="{000E8D63-E827-790A-519A-B36BFBDEB4B5}"/>
              </a:ext>
              <a:ext uri="{C183D7F6-B498-43B3-948B-1728B52AA6E4}">
                <adec:decorative xmlns:adec="http://schemas.microsoft.com/office/drawing/2017/decorative" val="1"/>
              </a:ext>
            </a:extLst>
          </p:cNvPr>
          <p:cNvCxnSpPr>
            <a:cxnSpLocks/>
          </p:cNvCxnSpPr>
          <p:nvPr userDrawn="1">
            <p:extLst>
              <p:ext uri="{386F3935-93C4-4BCD-93E2-E3B085C9AB24}">
                <p16:designElem xmlns:p16="http://schemas.microsoft.com/office/powerpoint/2015/main" val="1"/>
              </p:ext>
            </p:extLst>
          </p:nvPr>
        </p:nvCxnSpPr>
        <p:spPr>
          <a:xfrm>
            <a:off x="568163" y="1799498"/>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A908D1ED-4589-9577-8D42-858F2E0054C9}"/>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flipV="1">
            <a:off x="9740417" y="3721100"/>
            <a:ext cx="2211229" cy="2707415"/>
            <a:chOff x="9728105" y="457964"/>
            <a:chExt cx="2211229" cy="2707415"/>
          </a:xfrm>
        </p:grpSpPr>
        <p:grpSp>
          <p:nvGrpSpPr>
            <p:cNvPr id="134" name="Group 133">
              <a:extLst>
                <a:ext uri="{FF2B5EF4-FFF2-40B4-BE49-F238E27FC236}">
                  <a16:creationId xmlns:a16="http://schemas.microsoft.com/office/drawing/2014/main" id="{2657C24A-988F-290D-0D82-858C3E574A3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2700000">
              <a:off x="9940728" y="245341"/>
              <a:ext cx="1785984" cy="2211229"/>
              <a:chOff x="3125006" y="3171595"/>
              <a:chExt cx="1785984" cy="2211229"/>
            </a:xfrm>
          </p:grpSpPr>
          <p:grpSp>
            <p:nvGrpSpPr>
              <p:cNvPr id="140" name="Group 139">
                <a:extLst>
                  <a:ext uri="{FF2B5EF4-FFF2-40B4-BE49-F238E27FC236}">
                    <a16:creationId xmlns:a16="http://schemas.microsoft.com/office/drawing/2014/main" id="{3AB3F4C6-5635-3075-CCEA-4675932DD472}"/>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36819" y="3174345"/>
                <a:ext cx="1760933" cy="2208479"/>
                <a:chOff x="4749017" y="2998646"/>
                <a:chExt cx="1760933" cy="2208479"/>
              </a:xfrm>
            </p:grpSpPr>
            <p:cxnSp>
              <p:nvCxnSpPr>
                <p:cNvPr id="144" name="Straight Connector 143">
                  <a:extLst>
                    <a:ext uri="{FF2B5EF4-FFF2-40B4-BE49-F238E27FC236}">
                      <a16:creationId xmlns:a16="http://schemas.microsoft.com/office/drawing/2014/main" id="{02F5D12D-62A1-0F12-12B0-572BA5657EFA}"/>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flipH="1">
                  <a:off x="5630197" y="2998646"/>
                  <a:ext cx="0" cy="2208479"/>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E47EADA3-585F-FC49-7481-AF5B4DA09397}"/>
                    </a:ext>
                    <a:ext uri="{C183D7F6-B498-43B3-948B-1728B52AA6E4}">
                      <adec:decorative xmlns:adec="http://schemas.microsoft.com/office/drawing/2017/decorative" val="1"/>
                    </a:ext>
                  </a:extLst>
                </p:cNvPr>
                <p:cNvCxnSpPr>
                  <a:cxnSpLocks noChangeAspect="1"/>
                </p:cNvCxnSpPr>
                <p:nvPr>
                  <p:extLst>
                    <p:ext uri="{386F3935-93C4-4BCD-93E2-E3B085C9AB24}">
                      <p16:designElem xmlns:p16="http://schemas.microsoft.com/office/powerpoint/2015/main" val="1"/>
                    </p:ext>
                  </p:extLst>
                </p:nvPr>
              </p:nvCxnSpPr>
              <p:spPr>
                <a:xfrm rot="10800000" flipH="1">
                  <a:off x="4749017" y="4416771"/>
                  <a:ext cx="1760933"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sp>
              <p:nvSpPr>
                <p:cNvPr id="146" name="Rectangle 30">
                  <a:extLst>
                    <a:ext uri="{FF2B5EF4-FFF2-40B4-BE49-F238E27FC236}">
                      <a16:creationId xmlns:a16="http://schemas.microsoft.com/office/drawing/2014/main" id="{DFB52899-BBD4-527C-5990-88BF84565D5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136242" y="3224252"/>
                  <a:ext cx="987915" cy="987915"/>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7" name="Rectangle 30">
                  <a:extLst>
                    <a:ext uri="{FF2B5EF4-FFF2-40B4-BE49-F238E27FC236}">
                      <a16:creationId xmlns:a16="http://schemas.microsoft.com/office/drawing/2014/main" id="{653A3527-A6E3-89A6-71ED-9A7D8EBA4C3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3500000">
                  <a:off x="5327037" y="3070731"/>
                  <a:ext cx="606323" cy="606323"/>
                </a:xfrm>
                <a:custGeom>
                  <a:avLst/>
                  <a:gdLst>
                    <a:gd name="connsiteX0" fmla="*/ 0 w 1302493"/>
                    <a:gd name="connsiteY0" fmla="*/ 0 h 1302493"/>
                    <a:gd name="connsiteX1" fmla="*/ 1302493 w 1302493"/>
                    <a:gd name="connsiteY1" fmla="*/ 0 h 1302493"/>
                    <a:gd name="connsiteX2" fmla="*/ 1302493 w 1302493"/>
                    <a:gd name="connsiteY2" fmla="*/ 1302493 h 1302493"/>
                    <a:gd name="connsiteX3" fmla="*/ 0 w 1302493"/>
                    <a:gd name="connsiteY3" fmla="*/ 1302493 h 1302493"/>
                    <a:gd name="connsiteX4" fmla="*/ 0 w 1302493"/>
                    <a:gd name="connsiteY4" fmla="*/ 0 h 1302493"/>
                    <a:gd name="connsiteX0" fmla="*/ 1302493 w 1393933"/>
                    <a:gd name="connsiteY0" fmla="*/ 1302493 h 1393933"/>
                    <a:gd name="connsiteX1" fmla="*/ 0 w 1393933"/>
                    <a:gd name="connsiteY1" fmla="*/ 1302493 h 1393933"/>
                    <a:gd name="connsiteX2" fmla="*/ 0 w 1393933"/>
                    <a:gd name="connsiteY2" fmla="*/ 0 h 1393933"/>
                    <a:gd name="connsiteX3" fmla="*/ 1302493 w 1393933"/>
                    <a:gd name="connsiteY3" fmla="*/ 0 h 1393933"/>
                    <a:gd name="connsiteX4" fmla="*/ 1393933 w 1393933"/>
                    <a:gd name="connsiteY4" fmla="*/ 1393933 h 1393933"/>
                    <a:gd name="connsiteX0" fmla="*/ 0 w 1393933"/>
                    <a:gd name="connsiteY0" fmla="*/ 1302493 h 1393933"/>
                    <a:gd name="connsiteX1" fmla="*/ 0 w 1393933"/>
                    <a:gd name="connsiteY1" fmla="*/ 0 h 1393933"/>
                    <a:gd name="connsiteX2" fmla="*/ 1302493 w 1393933"/>
                    <a:gd name="connsiteY2" fmla="*/ 0 h 1393933"/>
                    <a:gd name="connsiteX3" fmla="*/ 1393933 w 1393933"/>
                    <a:gd name="connsiteY3" fmla="*/ 1393933 h 1393933"/>
                    <a:gd name="connsiteX0" fmla="*/ 0 w 1302493"/>
                    <a:gd name="connsiteY0" fmla="*/ 1302493 h 1302493"/>
                    <a:gd name="connsiteX1" fmla="*/ 0 w 1302493"/>
                    <a:gd name="connsiteY1" fmla="*/ 0 h 1302493"/>
                    <a:gd name="connsiteX2" fmla="*/ 1302493 w 1302493"/>
                    <a:gd name="connsiteY2" fmla="*/ 0 h 1302493"/>
                  </a:gdLst>
                  <a:ahLst/>
                  <a:cxnLst>
                    <a:cxn ang="0">
                      <a:pos x="connsiteX0" y="connsiteY0"/>
                    </a:cxn>
                    <a:cxn ang="0">
                      <a:pos x="connsiteX1" y="connsiteY1"/>
                    </a:cxn>
                    <a:cxn ang="0">
                      <a:pos x="connsiteX2" y="connsiteY2"/>
                    </a:cxn>
                  </a:cxnLst>
                  <a:rect l="l" t="t" r="r" b="b"/>
                  <a:pathLst>
                    <a:path w="1302493" h="1302493">
                      <a:moveTo>
                        <a:pt x="0" y="1302493"/>
                      </a:moveTo>
                      <a:lnTo>
                        <a:pt x="0" y="0"/>
                      </a:lnTo>
                      <a:lnTo>
                        <a:pt x="1302493" y="0"/>
                      </a:lnTo>
                    </a:path>
                  </a:pathLst>
                </a:cu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1" name="Group 140">
                <a:extLst>
                  <a:ext uri="{FF2B5EF4-FFF2-40B4-BE49-F238E27FC236}">
                    <a16:creationId xmlns:a16="http://schemas.microsoft.com/office/drawing/2014/main" id="{CD03B7A9-CD70-40B9-650E-43C78D4F16F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3125006" y="3171595"/>
                <a:ext cx="1785984" cy="1799739"/>
                <a:chOff x="6879836" y="3516901"/>
                <a:chExt cx="1785984" cy="1799739"/>
              </a:xfrm>
            </p:grpSpPr>
            <p:sp>
              <p:nvSpPr>
                <p:cNvPr id="142" name="Freeform: Shape 141">
                  <a:extLst>
                    <a:ext uri="{FF2B5EF4-FFF2-40B4-BE49-F238E27FC236}">
                      <a16:creationId xmlns:a16="http://schemas.microsoft.com/office/drawing/2014/main" id="{451CBB11-40F3-F130-BA91-6311C58CB1B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879836" y="3521665"/>
                  <a:ext cx="892801" cy="1794975"/>
                </a:xfrm>
                <a:custGeom>
                  <a:avLst/>
                  <a:gdLst>
                    <a:gd name="connsiteX0" fmla="*/ 892801 w 892801"/>
                    <a:gd name="connsiteY0" fmla="*/ 0 h 1794975"/>
                    <a:gd name="connsiteX1" fmla="*/ 892801 w 892801"/>
                    <a:gd name="connsiteY1" fmla="*/ 1434622 h 1794975"/>
                    <a:gd name="connsiteX2" fmla="*/ 845919 w 892801"/>
                    <a:gd name="connsiteY2" fmla="*/ 1533379 h 1794975"/>
                    <a:gd name="connsiteX3" fmla="*/ 440820 w 892801"/>
                    <a:gd name="connsiteY3" fmla="*/ 1794916 h 1794975"/>
                    <a:gd name="connsiteX4" fmla="*/ 379878 w 892801"/>
                    <a:gd name="connsiteY4" fmla="*/ 1791253 h 1794975"/>
                    <a:gd name="connsiteX5" fmla="*/ 763083 w 892801"/>
                    <a:gd name="connsiteY5" fmla="*/ 100140 h 1794975"/>
                    <a:gd name="connsiteX6" fmla="*/ 892801 w 892801"/>
                    <a:gd name="connsiteY6" fmla="*/ 0 h 17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2801" h="1794975">
                      <a:moveTo>
                        <a:pt x="892801" y="0"/>
                      </a:moveTo>
                      <a:lnTo>
                        <a:pt x="892801" y="1434622"/>
                      </a:lnTo>
                      <a:lnTo>
                        <a:pt x="845919" y="1533379"/>
                      </a:lnTo>
                      <a:cubicBezTo>
                        <a:pt x="735106" y="1711682"/>
                        <a:pt x="584368" y="1792418"/>
                        <a:pt x="440820" y="1794916"/>
                      </a:cubicBezTo>
                      <a:cubicBezTo>
                        <a:pt x="420314" y="1795273"/>
                        <a:pt x="399954" y="1794033"/>
                        <a:pt x="379878" y="1791253"/>
                      </a:cubicBezTo>
                      <a:cubicBezTo>
                        <a:pt x="-41718" y="1732871"/>
                        <a:pt x="-338017" y="995203"/>
                        <a:pt x="763083" y="100140"/>
                      </a:cubicBezTo>
                      <a:lnTo>
                        <a:pt x="892801" y="0"/>
                      </a:ln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143" name="Freeform: Shape 142">
                  <a:extLst>
                    <a:ext uri="{FF2B5EF4-FFF2-40B4-BE49-F238E27FC236}">
                      <a16:creationId xmlns:a16="http://schemas.microsoft.com/office/drawing/2014/main" id="{2CCB9535-280C-59F1-2408-AFAD8D1BE2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7772637" y="3516901"/>
                  <a:ext cx="893183" cy="1795123"/>
                </a:xfrm>
                <a:custGeom>
                  <a:avLst/>
                  <a:gdLst>
                    <a:gd name="connsiteX0" fmla="*/ 191 w 893183"/>
                    <a:gd name="connsiteY0" fmla="*/ 0 h 1795123"/>
                    <a:gd name="connsiteX1" fmla="*/ 130101 w 893183"/>
                    <a:gd name="connsiteY1" fmla="*/ 100288 h 1795123"/>
                    <a:gd name="connsiteX2" fmla="*/ 513306 w 893183"/>
                    <a:gd name="connsiteY2" fmla="*/ 1791401 h 1795123"/>
                    <a:gd name="connsiteX3" fmla="*/ 47265 w 893183"/>
                    <a:gd name="connsiteY3" fmla="*/ 1533527 h 1795123"/>
                    <a:gd name="connsiteX4" fmla="*/ 192 w 893183"/>
                    <a:gd name="connsiteY4" fmla="*/ 1434367 h 1795123"/>
                    <a:gd name="connsiteX5" fmla="*/ 192 w 893183"/>
                    <a:gd name="connsiteY5" fmla="*/ 1438981 h 1795123"/>
                    <a:gd name="connsiteX6" fmla="*/ 0 w 893183"/>
                    <a:gd name="connsiteY6" fmla="*/ 1439386 h 1795123"/>
                    <a:gd name="connsiteX7" fmla="*/ 0 w 893183"/>
                    <a:gd name="connsiteY7" fmla="*/ 4764 h 1795123"/>
                    <a:gd name="connsiteX8" fmla="*/ 191 w 893183"/>
                    <a:gd name="connsiteY8" fmla="*/ 4616 h 1795123"/>
                    <a:gd name="connsiteX9" fmla="*/ 191 w 893183"/>
                    <a:gd name="connsiteY9" fmla="*/ 0 h 1795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3183" h="1795123">
                      <a:moveTo>
                        <a:pt x="191" y="0"/>
                      </a:moveTo>
                      <a:lnTo>
                        <a:pt x="130101" y="100288"/>
                      </a:lnTo>
                      <a:cubicBezTo>
                        <a:pt x="1231201" y="995351"/>
                        <a:pt x="934902" y="1733019"/>
                        <a:pt x="513306" y="1791401"/>
                      </a:cubicBezTo>
                      <a:cubicBezTo>
                        <a:pt x="352699" y="1813642"/>
                        <a:pt x="173909" y="1737302"/>
                        <a:pt x="47265" y="1533527"/>
                      </a:cubicBezTo>
                      <a:lnTo>
                        <a:pt x="192" y="1434367"/>
                      </a:lnTo>
                      <a:lnTo>
                        <a:pt x="192" y="1438981"/>
                      </a:lnTo>
                      <a:lnTo>
                        <a:pt x="0" y="1439386"/>
                      </a:lnTo>
                      <a:lnTo>
                        <a:pt x="0" y="4764"/>
                      </a:lnTo>
                      <a:lnTo>
                        <a:pt x="191" y="4616"/>
                      </a:lnTo>
                      <a:lnTo>
                        <a:pt x="191" y="0"/>
                      </a:ln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grpSp>
        <p:grpSp>
          <p:nvGrpSpPr>
            <p:cNvPr id="135" name="Group 134">
              <a:extLst>
                <a:ext uri="{FF2B5EF4-FFF2-40B4-BE49-F238E27FC236}">
                  <a16:creationId xmlns:a16="http://schemas.microsoft.com/office/drawing/2014/main" id="{44493786-0B0A-24D5-26A9-8E820E6AB8F3}"/>
                </a:ext>
                <a:ext uri="{C183D7F6-B498-43B3-948B-1728B52AA6E4}">
                  <adec:decorative xmlns:adec="http://schemas.microsoft.com/office/drawing/2017/decorative" val="1"/>
                </a:ext>
              </a:extLst>
            </p:cNvPr>
            <p:cNvGrpSpPr>
              <a:grpSpLocks noChangeAspect="1"/>
            </p:cNvGrpSpPr>
            <p:nvPr userDrawn="1">
              <p:extLst>
                <p:ext uri="{386F3935-93C4-4BCD-93E2-E3B085C9AB24}">
                  <p16:designElem xmlns:p16="http://schemas.microsoft.com/office/powerpoint/2015/main" val="1"/>
                </p:ext>
              </p:extLst>
            </p:nvPr>
          </p:nvGrpSpPr>
          <p:grpSpPr>
            <a:xfrm rot="5400000">
              <a:off x="10400269" y="1917604"/>
              <a:ext cx="633413" cy="1862138"/>
              <a:chOff x="5959193" y="333389"/>
              <a:chExt cx="633413" cy="1862138"/>
            </a:xfrm>
          </p:grpSpPr>
          <p:grpSp>
            <p:nvGrpSpPr>
              <p:cNvPr id="136" name="Group 135">
                <a:extLst>
                  <a:ext uri="{FF2B5EF4-FFF2-40B4-BE49-F238E27FC236}">
                    <a16:creationId xmlns:a16="http://schemas.microsoft.com/office/drawing/2014/main" id="{F66FA07F-4726-2875-B812-6BCC5ABCC25B}"/>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959192" y="333389"/>
                <a:ext cx="633413" cy="1419225"/>
                <a:chOff x="5959192" y="333389"/>
                <a:chExt cx="633413" cy="1419225"/>
              </a:xfrm>
            </p:grpSpPr>
            <p:sp>
              <p:nvSpPr>
                <p:cNvPr id="138" name="Freeform 68">
                  <a:extLst>
                    <a:ext uri="{FF2B5EF4-FFF2-40B4-BE49-F238E27FC236}">
                      <a16:creationId xmlns:a16="http://schemas.microsoft.com/office/drawing/2014/main" id="{A3457F2F-D92C-2F19-7ECB-5110F6A2BB3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sp>
              <p:nvSpPr>
                <p:cNvPr id="139" name="Freeform 69">
                  <a:extLst>
                    <a:ext uri="{FF2B5EF4-FFF2-40B4-BE49-F238E27FC236}">
                      <a16:creationId xmlns:a16="http://schemas.microsoft.com/office/drawing/2014/main" id="{6ABA0333-6EC3-6BEF-E476-C0072364AA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37" name="Line 70">
                <a:extLst>
                  <a:ext uri="{FF2B5EF4-FFF2-40B4-BE49-F238E27FC236}">
                    <a16:creationId xmlns:a16="http://schemas.microsoft.com/office/drawing/2014/main" id="{D9E689F1-3CC0-2CE6-27B1-34AA1949B9CB}"/>
                  </a:ext>
                  <a:ext uri="{C183D7F6-B498-43B3-948B-1728B52AA6E4}">
                    <adec:decorative xmlns:adec="http://schemas.microsoft.com/office/drawing/2017/decorative" val="1"/>
                  </a:ext>
                </a:extLst>
              </p:cNvPr>
              <p:cNvSpPr>
                <a:spLocks noChangeAspect="1"/>
              </p:cNvSpPr>
              <p:nvPr userDrawn="1">
                <p:extLst>
                  <p:ext uri="{386F3935-93C4-4BCD-93E2-E3B085C9AB24}">
                    <p16:designElem xmlns:p16="http://schemas.microsoft.com/office/powerpoint/2015/main" val="1"/>
                  </p:ext>
                </p:extLst>
              </p:nvPr>
            </p:nvSpPr>
            <p:spPr bwMode="auto">
              <a:xfrm flipV="1">
                <a:off x="6278281"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6" name="Date Placeholder 3">
            <a:extLst>
              <a:ext uri="{FF2B5EF4-FFF2-40B4-BE49-F238E27FC236}">
                <a16:creationId xmlns:a16="http://schemas.microsoft.com/office/drawing/2014/main" id="{6811096D-7051-CD8E-3C9B-63077216B6FE}"/>
              </a:ext>
            </a:extLst>
          </p:cNvPr>
          <p:cNvSpPr>
            <a:spLocks noGrp="1"/>
          </p:cNvSpPr>
          <p:nvPr>
            <p:ph type="dt" sz="half" idx="2"/>
          </p:nvPr>
        </p:nvSpPr>
        <p:spPr>
          <a:xfrm>
            <a:off x="568164" y="6357168"/>
            <a:ext cx="1641986"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n-lt"/>
              </a:defRPr>
            </a:lvl1pPr>
          </a:lstStyle>
          <a:p>
            <a:r>
              <a:rPr lang="en-US"/>
              <a:t>20XX</a:t>
            </a:r>
            <a:endParaRPr lang="en-US" dirty="0"/>
          </a:p>
        </p:txBody>
      </p:sp>
      <p:sp>
        <p:nvSpPr>
          <p:cNvPr id="7" name="Footer Placeholder 6">
            <a:extLst>
              <a:ext uri="{FF2B5EF4-FFF2-40B4-BE49-F238E27FC236}">
                <a16:creationId xmlns:a16="http://schemas.microsoft.com/office/drawing/2014/main" id="{83375748-D6D7-A497-C19F-581BC09345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Slide Number Placeholder 5">
            <a:extLst>
              <a:ext uri="{FF2B5EF4-FFF2-40B4-BE49-F238E27FC236}">
                <a16:creationId xmlns:a16="http://schemas.microsoft.com/office/drawing/2014/main" id="{31AC1AD6-D101-6CA6-45FC-DC48C0F32DC9}"/>
              </a:ext>
            </a:extLst>
          </p:cNvPr>
          <p:cNvSpPr>
            <a:spLocks noGrp="1"/>
          </p:cNvSpPr>
          <p:nvPr>
            <p:ph type="sldNum" sz="quarter" idx="4"/>
          </p:nvPr>
        </p:nvSpPr>
        <p:spPr>
          <a:xfrm>
            <a:off x="9982800" y="6357600"/>
            <a:ext cx="1641036"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89141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11729-247D-B776-4983-0C9C276276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8C68CC-56B2-63D7-7617-44FE7C39CE2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6F1B2A-D762-A307-BEDE-68F0FE50670D}"/>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5" name="Footer Placeholder 4">
            <a:extLst>
              <a:ext uri="{FF2B5EF4-FFF2-40B4-BE49-F238E27FC236}">
                <a16:creationId xmlns:a16="http://schemas.microsoft.com/office/drawing/2014/main" id="{689CE4CC-BF82-7FB3-CFC4-A48C51348F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84AD37-EAD1-4A90-C061-A8154E163FAC}"/>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866121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347F6-38AE-A947-8CAE-37452A8D03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FD4BABE-EACA-CD2A-723D-DFC90C5AB2D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A0E32F6-CFAA-61FB-F681-60031EDC550E}"/>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5" name="Footer Placeholder 4">
            <a:extLst>
              <a:ext uri="{FF2B5EF4-FFF2-40B4-BE49-F238E27FC236}">
                <a16:creationId xmlns:a16="http://schemas.microsoft.com/office/drawing/2014/main" id="{3D9DE753-C4AC-3B5C-43A9-77B164D93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69A1F4-2C40-DCBC-EF94-58A84812C6BE}"/>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2876696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07B5B-EBEB-0295-7920-C436DFDF43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2C9562-FD9A-695E-3369-FADF2711782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ACE659-FCF7-B1EE-8621-E63D18F82D1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7FAC3A4-4F32-B791-17D7-A5400A92F44C}"/>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6" name="Footer Placeholder 5">
            <a:extLst>
              <a:ext uri="{FF2B5EF4-FFF2-40B4-BE49-F238E27FC236}">
                <a16:creationId xmlns:a16="http://schemas.microsoft.com/office/drawing/2014/main" id="{9A380016-60D3-46FF-AC1D-48A4A47F80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48A25B-9014-8F9C-65D2-23B325EED041}"/>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3044159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55F54-0CB8-3911-4DB6-DE8539354A7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96B04BD-AC72-0719-0151-103E433A34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9939DD-7E75-8BC4-FB36-A36ABFBCA2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72B968-9E02-998E-3479-D86A99F11E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F4A654-77BF-057E-C8D5-E1955BAF901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F4FB983-31C2-8BAE-6A70-E6D0B7075A38}"/>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8" name="Footer Placeholder 7">
            <a:extLst>
              <a:ext uri="{FF2B5EF4-FFF2-40B4-BE49-F238E27FC236}">
                <a16:creationId xmlns:a16="http://schemas.microsoft.com/office/drawing/2014/main" id="{C81C56F4-E809-E38B-0622-77EE6956339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5D3E12B-7E07-C081-A5B8-54B8560C25CA}"/>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3113811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C9B6B-1145-D3E3-1B09-F629B1BED5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D02857-A3DE-0B8F-3EC5-75D20A02F835}"/>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4" name="Footer Placeholder 3">
            <a:extLst>
              <a:ext uri="{FF2B5EF4-FFF2-40B4-BE49-F238E27FC236}">
                <a16:creationId xmlns:a16="http://schemas.microsoft.com/office/drawing/2014/main" id="{ACE0F742-A8AF-2AAB-5AF5-B0CBD10052A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71B91E6-3BEE-9DD4-2F11-BC5CA4E34E65}"/>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4250028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0003CD-5F1C-5078-C87D-7A5AF40238D8}"/>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3" name="Footer Placeholder 2">
            <a:extLst>
              <a:ext uri="{FF2B5EF4-FFF2-40B4-BE49-F238E27FC236}">
                <a16:creationId xmlns:a16="http://schemas.microsoft.com/office/drawing/2014/main" id="{A3DD374E-E62C-0D8A-3AD1-C3087C0768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47B6C7-A295-A15C-0ADD-2311871306A2}"/>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3736615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030E8-67DE-EA80-4D27-890DF6E8BC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64E889-D109-69F6-256D-2F6BF2AF44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5A9BA6-12CF-818F-226D-99D25EC349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9BFCB1-4903-1EDA-251C-821C1FA1DD1C}"/>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6" name="Footer Placeholder 5">
            <a:extLst>
              <a:ext uri="{FF2B5EF4-FFF2-40B4-BE49-F238E27FC236}">
                <a16:creationId xmlns:a16="http://schemas.microsoft.com/office/drawing/2014/main" id="{4FEB9216-F457-226F-F5E3-5EDAB6325CD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A18799-5AA9-FD8F-7EA8-7777B334F48F}"/>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2372142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17B7E-6A59-B92A-FBDC-48D64E68BC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7B893F4-45E7-3E1B-85D0-E1B7FFC5B7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8D8FF9D-2ECC-99BF-C204-4DAC1D8984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B96F0F-81C4-F3E1-0737-8830887D4E8E}"/>
              </a:ext>
            </a:extLst>
          </p:cNvPr>
          <p:cNvSpPr>
            <a:spLocks noGrp="1"/>
          </p:cNvSpPr>
          <p:nvPr>
            <p:ph type="dt" sz="half" idx="10"/>
          </p:nvPr>
        </p:nvSpPr>
        <p:spPr/>
        <p:txBody>
          <a:bodyPr/>
          <a:lstStyle/>
          <a:p>
            <a:fld id="{4CFA0384-6F7B-8E44-94F0-3407F0557852}" type="datetimeFigureOut">
              <a:rPr lang="en-US" smtClean="0"/>
              <a:t>10/16/2024</a:t>
            </a:fld>
            <a:endParaRPr lang="en-US"/>
          </a:p>
        </p:txBody>
      </p:sp>
      <p:sp>
        <p:nvSpPr>
          <p:cNvPr id="6" name="Footer Placeholder 5">
            <a:extLst>
              <a:ext uri="{FF2B5EF4-FFF2-40B4-BE49-F238E27FC236}">
                <a16:creationId xmlns:a16="http://schemas.microsoft.com/office/drawing/2014/main" id="{BBAFB151-10A0-7ECA-5485-1C0EB39AC2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8EB003-9ED8-405B-40F2-648E622E100F}"/>
              </a:ext>
            </a:extLst>
          </p:cNvPr>
          <p:cNvSpPr>
            <a:spLocks noGrp="1"/>
          </p:cNvSpPr>
          <p:nvPr>
            <p:ph type="sldNum" sz="quarter" idx="12"/>
          </p:nvPr>
        </p:nvSpPr>
        <p:spPr/>
        <p:txBody>
          <a:bodyPr/>
          <a:lstStyle/>
          <a:p>
            <a:fld id="{F0D11B09-C140-6941-B4EC-4011A585A75D}" type="slidenum">
              <a:rPr lang="en-US" smtClean="0"/>
              <a:t>‹#›</a:t>
            </a:fld>
            <a:endParaRPr lang="en-US"/>
          </a:p>
        </p:txBody>
      </p:sp>
    </p:spTree>
    <p:extLst>
      <p:ext uri="{BB962C8B-B14F-4D97-AF65-F5344CB8AC3E}">
        <p14:creationId xmlns:p14="http://schemas.microsoft.com/office/powerpoint/2010/main" val="1765382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E0B02F5-8A5D-A76C-557C-B5E671A19F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52EB21F-18EE-1EC4-3ED8-13E00BD86A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5889EC-95D8-D684-DE4A-21F3B34F4F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CFA0384-6F7B-8E44-94F0-3407F0557852}" type="datetimeFigureOut">
              <a:rPr lang="en-US" smtClean="0"/>
              <a:t>10/16/2024</a:t>
            </a:fld>
            <a:endParaRPr lang="en-US"/>
          </a:p>
        </p:txBody>
      </p:sp>
      <p:sp>
        <p:nvSpPr>
          <p:cNvPr id="5" name="Footer Placeholder 4">
            <a:extLst>
              <a:ext uri="{FF2B5EF4-FFF2-40B4-BE49-F238E27FC236}">
                <a16:creationId xmlns:a16="http://schemas.microsoft.com/office/drawing/2014/main" id="{D55A6C09-BF1F-BBE9-0893-ED7E14B673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118C97C-0915-AC8F-F4B6-78443EB2AF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0D11B09-C140-6941-B4EC-4011A585A75D}" type="slidenum">
              <a:rPr lang="en-US" smtClean="0"/>
              <a:t>‹#›</a:t>
            </a:fld>
            <a:endParaRPr lang="en-US"/>
          </a:p>
        </p:txBody>
      </p:sp>
    </p:spTree>
    <p:extLst>
      <p:ext uri="{BB962C8B-B14F-4D97-AF65-F5344CB8AC3E}">
        <p14:creationId xmlns:p14="http://schemas.microsoft.com/office/powerpoint/2010/main" val="33331187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blue abstract watercolor pattern on a white background">
            <a:extLst>
              <a:ext uri="{FF2B5EF4-FFF2-40B4-BE49-F238E27FC236}">
                <a16:creationId xmlns:a16="http://schemas.microsoft.com/office/drawing/2014/main" id="{FEBA80BC-B48D-2FDE-38E4-67E4038B1D9D}"/>
              </a:ext>
            </a:extLst>
          </p:cNvPr>
          <p:cNvPicPr>
            <a:picLocks noChangeAspect="1"/>
          </p:cNvPicPr>
          <p:nvPr/>
        </p:nvPicPr>
        <p:blipFill>
          <a:blip r:embed="rId3"/>
          <a:srcRect t="10066" r="9091" b="13326"/>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B0CFEE2-8071-DB55-DE11-48E25B25FE55}"/>
              </a:ext>
            </a:extLst>
          </p:cNvPr>
          <p:cNvSpPr>
            <a:spLocks noGrp="1"/>
          </p:cNvSpPr>
          <p:nvPr>
            <p:ph type="ctrTitle"/>
          </p:nvPr>
        </p:nvSpPr>
        <p:spPr>
          <a:xfrm>
            <a:off x="838200" y="365125"/>
            <a:ext cx="13247914" cy="2301649"/>
          </a:xfrm>
        </p:spPr>
        <p:txBody>
          <a:bodyPr vert="horz" lIns="91440" tIns="45720" rIns="91440" bIns="45720" rtlCol="0" anchor="ctr">
            <a:normAutofit/>
          </a:bodyPr>
          <a:lstStyle/>
          <a:p>
            <a:pPr algn="l"/>
            <a:r>
              <a:rPr lang="en-US" sz="6600" dirty="0"/>
              <a:t>Clojure</a:t>
            </a:r>
          </a:p>
        </p:txBody>
      </p:sp>
      <p:sp>
        <p:nvSpPr>
          <p:cNvPr id="3" name="Subtitle 2">
            <a:extLst>
              <a:ext uri="{FF2B5EF4-FFF2-40B4-BE49-F238E27FC236}">
                <a16:creationId xmlns:a16="http://schemas.microsoft.com/office/drawing/2014/main" id="{EDD7F547-9A70-89C6-62E6-4F9EF1105FF5}"/>
              </a:ext>
            </a:extLst>
          </p:cNvPr>
          <p:cNvSpPr>
            <a:spLocks noGrp="1"/>
          </p:cNvSpPr>
          <p:nvPr>
            <p:ph type="subTitle" idx="1"/>
          </p:nvPr>
        </p:nvSpPr>
        <p:spPr>
          <a:xfrm>
            <a:off x="838201" y="3875313"/>
            <a:ext cx="6183086" cy="2301649"/>
          </a:xfrm>
        </p:spPr>
        <p:txBody>
          <a:bodyPr vert="horz" lIns="91440" tIns="45720" rIns="91440" bIns="45720" rtlCol="0">
            <a:normAutofit fontScale="92500" lnSpcReduction="20000"/>
          </a:bodyPr>
          <a:lstStyle/>
          <a:p>
            <a:pPr indent="-228600" algn="l">
              <a:buFont typeface="Arial" panose="020B0604020202020204" pitchFamily="34" charset="0"/>
              <a:buChar char="•"/>
            </a:pPr>
            <a:r>
              <a:rPr lang="en-US" dirty="0"/>
              <a:t>By-</a:t>
            </a:r>
          </a:p>
          <a:p>
            <a:pPr indent="-228600" algn="l">
              <a:buFont typeface="Arial" panose="020B0604020202020204" pitchFamily="34" charset="0"/>
              <a:buChar char="•"/>
            </a:pPr>
            <a:r>
              <a:rPr lang="en-US" dirty="0"/>
              <a:t>Akash Raghavendra (G41868923)</a:t>
            </a:r>
          </a:p>
          <a:p>
            <a:pPr indent="-228600" algn="l">
              <a:buFont typeface="Arial" panose="020B0604020202020204" pitchFamily="34" charset="0"/>
              <a:buChar char="•"/>
            </a:pPr>
            <a:r>
              <a:rPr lang="en-US" dirty="0"/>
              <a:t>Preeti Das(G46780640)</a:t>
            </a:r>
          </a:p>
          <a:p>
            <a:pPr indent="-228600" algn="l">
              <a:buFont typeface="Arial" panose="020B0604020202020204" pitchFamily="34" charset="0"/>
              <a:buChar char="•"/>
            </a:pPr>
            <a:r>
              <a:rPr lang="en-US" dirty="0"/>
              <a:t>Vardh(G24531843)</a:t>
            </a:r>
          </a:p>
          <a:p>
            <a:pPr indent="-228600" algn="l">
              <a:buFont typeface="Arial" panose="020B0604020202020204" pitchFamily="34" charset="0"/>
              <a:buChar char="•"/>
            </a:pPr>
            <a:r>
              <a:rPr lang="en-US" dirty="0"/>
              <a:t>Vivek </a:t>
            </a:r>
            <a:r>
              <a:rPr lang="en-US" dirty="0" err="1"/>
              <a:t>Kanikanti</a:t>
            </a:r>
            <a:r>
              <a:rPr lang="en-US" dirty="0"/>
              <a:t>(G49807161)</a:t>
            </a:r>
          </a:p>
          <a:p>
            <a:pPr indent="-228600" algn="l">
              <a:buFont typeface="Arial" panose="020B0604020202020204" pitchFamily="34" charset="0"/>
              <a:buChar char="•"/>
            </a:pPr>
            <a:r>
              <a:rPr lang="en-US" dirty="0" err="1"/>
              <a:t>Yagnamithra</a:t>
            </a:r>
            <a:r>
              <a:rPr lang="en-US" dirty="0"/>
              <a:t> </a:t>
            </a:r>
            <a:r>
              <a:rPr lang="en-US" dirty="0" err="1"/>
              <a:t>Vallabhaneni</a:t>
            </a:r>
            <a:r>
              <a:rPr lang="en-US" dirty="0"/>
              <a:t>(G47022483)</a:t>
            </a:r>
          </a:p>
        </p:txBody>
      </p:sp>
    </p:spTree>
    <p:extLst>
      <p:ext uri="{BB962C8B-B14F-4D97-AF65-F5344CB8AC3E}">
        <p14:creationId xmlns:p14="http://schemas.microsoft.com/office/powerpoint/2010/main" val="756211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26" name="Group 25">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27" name="Freeform: Shape 26">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95FE21A9-1E00-09DB-4234-52ED0DB93213}"/>
              </a:ext>
            </a:extLst>
          </p:cNvPr>
          <p:cNvSpPr>
            <a:spLocks noGrp="1"/>
          </p:cNvSpPr>
          <p:nvPr>
            <p:ph idx="1"/>
          </p:nvPr>
        </p:nvSpPr>
        <p:spPr>
          <a:xfrm>
            <a:off x="1179073" y="2641149"/>
            <a:ext cx="9833548" cy="2945574"/>
          </a:xfrm>
        </p:spPr>
        <p:txBody>
          <a:bodyPr anchor="ctr">
            <a:normAutofit/>
          </a:bodyPr>
          <a:lstStyle/>
          <a:p>
            <a:pPr marL="0" indent="0">
              <a:buNone/>
            </a:pPr>
            <a:r>
              <a:rPr lang="en-US" sz="1800" dirty="0">
                <a:solidFill>
                  <a:schemeClr val="tx2"/>
                </a:solidFill>
              </a:rPr>
              <a:t>2.</a:t>
            </a:r>
            <a:r>
              <a:rPr lang="en-US" sz="1800" u="sng" dirty="0">
                <a:solidFill>
                  <a:schemeClr val="tx2"/>
                </a:solidFill>
              </a:rPr>
              <a:t>Protocols and Polymorphism</a:t>
            </a:r>
          </a:p>
          <a:p>
            <a:pPr marL="0" indent="0">
              <a:buNone/>
            </a:pPr>
            <a:r>
              <a:rPr lang="en-US" sz="1800" dirty="0">
                <a:solidFill>
                  <a:schemeClr val="tx2"/>
                </a:solidFill>
              </a:rPr>
              <a:t>Clojure introduces protocols which are similar to interfaces in OO languages like Java.</a:t>
            </a:r>
          </a:p>
          <a:p>
            <a:pPr marL="0" indent="0">
              <a:buNone/>
            </a:pPr>
            <a:r>
              <a:rPr lang="en-US" sz="1800" dirty="0">
                <a:solidFill>
                  <a:schemeClr val="tx2"/>
                </a:solidFill>
              </a:rPr>
              <a:t>3.</a:t>
            </a:r>
            <a:r>
              <a:rPr lang="en-US" sz="1800" u="sng" dirty="0">
                <a:solidFill>
                  <a:schemeClr val="tx2"/>
                </a:solidFill>
              </a:rPr>
              <a:t>Records for Encapsulation</a:t>
            </a:r>
          </a:p>
          <a:p>
            <a:pPr marL="0" indent="0">
              <a:buNone/>
            </a:pPr>
            <a:r>
              <a:rPr lang="en-US" sz="1800" dirty="0">
                <a:solidFill>
                  <a:schemeClr val="tx2"/>
                </a:solidFill>
              </a:rPr>
              <a:t>Clojure supports records, which allow you to define data structures with fields and methods. It’s much like defining a class in OO programming.</a:t>
            </a:r>
          </a:p>
          <a:p>
            <a:pPr marL="0" indent="0">
              <a:buNone/>
            </a:pPr>
            <a:r>
              <a:rPr lang="en-US" sz="1800" dirty="0">
                <a:solidFill>
                  <a:schemeClr val="tx2"/>
                </a:solidFill>
              </a:rPr>
              <a:t>4.</a:t>
            </a:r>
            <a:r>
              <a:rPr lang="en-US" sz="1800" u="sng" dirty="0">
                <a:solidFill>
                  <a:schemeClr val="tx2"/>
                </a:solidFill>
              </a:rPr>
              <a:t>Multimethods for Polymorphism</a:t>
            </a:r>
          </a:p>
          <a:p>
            <a:pPr marL="0" indent="0">
              <a:buNone/>
            </a:pPr>
            <a:r>
              <a:rPr lang="en-US" sz="1800" dirty="0">
                <a:solidFill>
                  <a:schemeClr val="tx2"/>
                </a:solidFill>
              </a:rPr>
              <a:t>Clojure provides </a:t>
            </a:r>
            <a:r>
              <a:rPr lang="en-US" sz="1800" dirty="0" err="1">
                <a:solidFill>
                  <a:schemeClr val="tx2"/>
                </a:solidFill>
              </a:rPr>
              <a:t>multimethods</a:t>
            </a:r>
            <a:r>
              <a:rPr lang="en-US" sz="1800" dirty="0">
                <a:solidFill>
                  <a:schemeClr val="tx2"/>
                </a:solidFill>
              </a:rPr>
              <a:t>, which are flexible way of achieving polymorphism. </a:t>
            </a:r>
          </a:p>
        </p:txBody>
      </p:sp>
    </p:spTree>
    <p:extLst>
      <p:ext uri="{BB962C8B-B14F-4D97-AF65-F5344CB8AC3E}">
        <p14:creationId xmlns:p14="http://schemas.microsoft.com/office/powerpoint/2010/main" val="3858579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D3DF5798-7E7A-7724-4C15-4E969761EBB2}"/>
              </a:ext>
            </a:extLst>
          </p:cNvPr>
          <p:cNvSpPr>
            <a:spLocks noGrp="1"/>
          </p:cNvSpPr>
          <p:nvPr>
            <p:ph type="title"/>
          </p:nvPr>
        </p:nvSpPr>
        <p:spPr>
          <a:xfrm>
            <a:off x="1179226" y="1755073"/>
            <a:ext cx="9833548" cy="1066802"/>
          </a:xfrm>
        </p:spPr>
        <p:txBody>
          <a:bodyPr anchor="b">
            <a:normAutofit/>
          </a:bodyPr>
          <a:lstStyle/>
          <a:p>
            <a:r>
              <a:rPr lang="en-US" sz="3600" dirty="0">
                <a:solidFill>
                  <a:schemeClr val="tx2"/>
                </a:solidFill>
              </a:rPr>
              <a:t>Functional Programming</a:t>
            </a:r>
          </a:p>
        </p:txBody>
      </p:sp>
      <p:grpSp>
        <p:nvGrpSpPr>
          <p:cNvPr id="12" name="Group 11">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42D02E4-A818-7A05-65B0-E83F8E2511C3}"/>
              </a:ext>
            </a:extLst>
          </p:cNvPr>
          <p:cNvSpPr>
            <a:spLocks noGrp="1"/>
          </p:cNvSpPr>
          <p:nvPr>
            <p:ph idx="1"/>
          </p:nvPr>
        </p:nvSpPr>
        <p:spPr>
          <a:xfrm>
            <a:off x="1179226" y="3049325"/>
            <a:ext cx="9833548" cy="2945574"/>
          </a:xfrm>
        </p:spPr>
        <p:txBody>
          <a:bodyPr anchor="ctr">
            <a:normAutofit/>
          </a:bodyPr>
          <a:lstStyle/>
          <a:p>
            <a:pPr marL="0" indent="0">
              <a:buNone/>
            </a:pPr>
            <a:r>
              <a:rPr lang="en-US" sz="1800" dirty="0">
                <a:solidFill>
                  <a:schemeClr val="tx2"/>
                </a:solidFill>
              </a:rPr>
              <a:t>Functional programming is a programming paradigm that uses functions to build programs. </a:t>
            </a:r>
          </a:p>
          <a:p>
            <a:pPr marL="0" indent="0">
              <a:buNone/>
            </a:pPr>
            <a:r>
              <a:rPr lang="en-US" sz="1800" dirty="0">
                <a:solidFill>
                  <a:schemeClr val="tx2"/>
                </a:solidFill>
              </a:rPr>
              <a:t>Some features which make Clojure an excellent functional programming language are – </a:t>
            </a:r>
          </a:p>
          <a:p>
            <a:r>
              <a:rPr lang="en-US" sz="1800" dirty="0">
                <a:solidFill>
                  <a:schemeClr val="tx2"/>
                </a:solidFill>
              </a:rPr>
              <a:t>Rich set of higher order functions</a:t>
            </a:r>
          </a:p>
          <a:p>
            <a:r>
              <a:rPr lang="en-US" sz="1800" dirty="0">
                <a:solidFill>
                  <a:schemeClr val="tx2"/>
                </a:solidFill>
              </a:rPr>
              <a:t>First class functions</a:t>
            </a:r>
          </a:p>
          <a:p>
            <a:r>
              <a:rPr lang="en-US" sz="1800" dirty="0">
                <a:solidFill>
                  <a:schemeClr val="tx2"/>
                </a:solidFill>
              </a:rPr>
              <a:t>Seamless interoperability with JAVA</a:t>
            </a:r>
          </a:p>
          <a:p>
            <a:r>
              <a:rPr lang="en-US" sz="1800" dirty="0">
                <a:solidFill>
                  <a:schemeClr val="tx2"/>
                </a:solidFill>
              </a:rPr>
              <a:t>Homoiconicity</a:t>
            </a:r>
          </a:p>
          <a:p>
            <a:endParaRPr lang="en-US" sz="1800" dirty="0">
              <a:solidFill>
                <a:schemeClr val="tx2"/>
              </a:solidFill>
            </a:endParaRPr>
          </a:p>
        </p:txBody>
      </p:sp>
    </p:spTree>
    <p:extLst>
      <p:ext uri="{BB962C8B-B14F-4D97-AF65-F5344CB8AC3E}">
        <p14:creationId xmlns:p14="http://schemas.microsoft.com/office/powerpoint/2010/main" val="4177677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09851D7B-1083-2E0D-14D2-457FADCDBF36}"/>
              </a:ext>
            </a:extLst>
          </p:cNvPr>
          <p:cNvSpPr>
            <a:spLocks noGrp="1"/>
          </p:cNvSpPr>
          <p:nvPr>
            <p:ph type="title"/>
          </p:nvPr>
        </p:nvSpPr>
        <p:spPr>
          <a:xfrm>
            <a:off x="1179226" y="1280679"/>
            <a:ext cx="9833548" cy="1325563"/>
          </a:xfrm>
        </p:spPr>
        <p:txBody>
          <a:bodyPr anchor="b">
            <a:normAutofit/>
          </a:bodyPr>
          <a:lstStyle/>
          <a:p>
            <a:pPr algn="ctr"/>
            <a:r>
              <a:rPr lang="en-US" sz="3600" dirty="0">
                <a:solidFill>
                  <a:schemeClr val="tx2"/>
                </a:solidFill>
              </a:rPr>
              <a:t>Concurrency</a:t>
            </a:r>
            <a:endParaRPr lang="en-IN" sz="3600" dirty="0">
              <a:solidFill>
                <a:schemeClr val="tx2"/>
              </a:solidFill>
            </a:endParaRP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8D244162-2377-2362-54C0-604584D2C316}"/>
              </a:ext>
            </a:extLst>
          </p:cNvPr>
          <p:cNvSpPr>
            <a:spLocks noGrp="1"/>
          </p:cNvSpPr>
          <p:nvPr>
            <p:ph idx="1"/>
          </p:nvPr>
        </p:nvSpPr>
        <p:spPr>
          <a:xfrm>
            <a:off x="1179226" y="2890979"/>
            <a:ext cx="9833548" cy="2693976"/>
          </a:xfrm>
        </p:spPr>
        <p:txBody>
          <a:bodyPr>
            <a:normAutofit/>
          </a:bodyPr>
          <a:lstStyle/>
          <a:p>
            <a:pPr marL="228600" indent="0">
              <a:buNone/>
            </a:pPr>
            <a:r>
              <a:rPr lang="en-US" sz="1800" dirty="0">
                <a:solidFill>
                  <a:schemeClr val="tx2"/>
                </a:solidFill>
              </a:rPr>
              <a:t>Concurrency (handling multiple tasks at once) in Clojure is achieved through four features provided by the language:</a:t>
            </a:r>
            <a:endParaRPr lang="en-IN" sz="1800" dirty="0">
              <a:solidFill>
                <a:schemeClr val="tx2"/>
              </a:solidFill>
            </a:endParaRPr>
          </a:p>
          <a:p>
            <a:pPr marL="228600" indent="0">
              <a:buNone/>
            </a:pPr>
            <a:r>
              <a:rPr lang="en-US" sz="1800" dirty="0">
                <a:solidFill>
                  <a:schemeClr val="tx2"/>
                </a:solidFill>
              </a:rPr>
              <a:t>Atoms: For changing a single piece of data safely.</a:t>
            </a:r>
          </a:p>
          <a:p>
            <a:pPr marL="228600" indent="0">
              <a:buNone/>
            </a:pPr>
            <a:r>
              <a:rPr lang="en-US" sz="1800" dirty="0">
                <a:solidFill>
                  <a:schemeClr val="tx2"/>
                </a:solidFill>
              </a:rPr>
              <a:t>Refs: For coordinating changes to multiple things together.</a:t>
            </a:r>
          </a:p>
          <a:p>
            <a:pPr marL="228600" indent="0">
              <a:buNone/>
            </a:pPr>
            <a:r>
              <a:rPr lang="en-US" sz="1800" dirty="0">
                <a:solidFill>
                  <a:schemeClr val="tx2"/>
                </a:solidFill>
              </a:rPr>
              <a:t>Agents: For doing things in the background without waiting for them.</a:t>
            </a:r>
          </a:p>
          <a:p>
            <a:pPr marL="228600" indent="0">
              <a:buNone/>
            </a:pPr>
            <a:r>
              <a:rPr lang="en-US" sz="1800" dirty="0">
                <a:solidFill>
                  <a:schemeClr val="tx2"/>
                </a:solidFill>
              </a:rPr>
              <a:t>Futures: For running tasks that you don’t need right away but can check on later. </a:t>
            </a:r>
          </a:p>
          <a:p>
            <a:pPr marL="228600" indent="0">
              <a:buNone/>
            </a:pPr>
            <a:endParaRPr lang="en-US" sz="1800" dirty="0">
              <a:solidFill>
                <a:schemeClr val="tx2"/>
              </a:solidFill>
            </a:endParaRP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214442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3C823D3-D619-407C-89E0-C6F6B1E7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47F8E3E-2FFA-4A0F-B3C7-E57ADDCFB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E14CCC90-5044-C16C-282E-9342302C8841}"/>
              </a:ext>
            </a:extLst>
          </p:cNvPr>
          <p:cNvSpPr>
            <a:spLocks noGrp="1"/>
          </p:cNvSpPr>
          <p:nvPr>
            <p:ph type="title"/>
          </p:nvPr>
        </p:nvSpPr>
        <p:spPr>
          <a:xfrm>
            <a:off x="1178564" y="1150041"/>
            <a:ext cx="9833548" cy="1325563"/>
          </a:xfrm>
        </p:spPr>
        <p:txBody>
          <a:bodyPr anchor="b">
            <a:normAutofit/>
          </a:bodyPr>
          <a:lstStyle/>
          <a:p>
            <a:pPr algn="ctr"/>
            <a:r>
              <a:rPr lang="en-US" sz="3600" dirty="0">
                <a:solidFill>
                  <a:schemeClr val="tx2"/>
                </a:solidFill>
              </a:rPr>
              <a:t>Exception Handling</a:t>
            </a:r>
            <a:endParaRPr lang="en-IN" sz="3600" dirty="0">
              <a:solidFill>
                <a:schemeClr val="tx2"/>
              </a:solidFill>
            </a:endParaRPr>
          </a:p>
        </p:txBody>
      </p:sp>
      <p:grpSp>
        <p:nvGrpSpPr>
          <p:cNvPr id="17" name="Group 16">
            <a:extLst>
              <a:ext uri="{FF2B5EF4-FFF2-40B4-BE49-F238E27FC236}">
                <a16:creationId xmlns:a16="http://schemas.microsoft.com/office/drawing/2014/main" id="{33D939F1-7ABE-4D0E-946A-43F37F556A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3346102" cy="2510865"/>
            <a:chOff x="-305" y="-1"/>
            <a:chExt cx="3832880" cy="2876136"/>
          </a:xfrm>
        </p:grpSpPr>
        <p:sp>
          <p:nvSpPr>
            <p:cNvPr id="18" name="Freeform: Shape 17">
              <a:extLst>
                <a:ext uri="{FF2B5EF4-FFF2-40B4-BE49-F238E27FC236}">
                  <a16:creationId xmlns:a16="http://schemas.microsoft.com/office/drawing/2014/main" id="{63FE0426-0FE4-451E-A8BB-08DA6A6AC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4A32F7E8-35B4-451F-AA07-AECF7CA1D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E1097796-C3C8-4772-9EBD-9F5CA368F5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EC4BC137-BB50-4235-A83F-4B4EEE159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Content Placeholder 7">
            <a:extLst>
              <a:ext uri="{FF2B5EF4-FFF2-40B4-BE49-F238E27FC236}">
                <a16:creationId xmlns:a16="http://schemas.microsoft.com/office/drawing/2014/main" id="{FB67A21E-A013-C96F-9BC9-59CB9B9088F2}"/>
              </a:ext>
            </a:extLst>
          </p:cNvPr>
          <p:cNvSpPr>
            <a:spLocks noGrp="1"/>
          </p:cNvSpPr>
          <p:nvPr>
            <p:ph idx="1"/>
          </p:nvPr>
        </p:nvSpPr>
        <p:spPr>
          <a:xfrm>
            <a:off x="956804" y="2820375"/>
            <a:ext cx="9833548" cy="2457269"/>
          </a:xfrm>
        </p:spPr>
        <p:txBody>
          <a:bodyPr>
            <a:normAutofit/>
          </a:bodyPr>
          <a:lstStyle/>
          <a:p>
            <a:pPr marL="228600" indent="0">
              <a:buNone/>
            </a:pPr>
            <a:r>
              <a:rPr lang="en-US" sz="1800" dirty="0">
                <a:solidFill>
                  <a:schemeClr val="tx2"/>
                </a:solidFill>
              </a:rPr>
              <a:t>Clojure uses Java’s system to handle errors:</a:t>
            </a:r>
          </a:p>
          <a:p>
            <a:r>
              <a:rPr lang="en-US" sz="1800" dirty="0">
                <a:solidFill>
                  <a:schemeClr val="tx2"/>
                </a:solidFill>
              </a:rPr>
              <a:t>try: The block where you put the code that might throw an error. </a:t>
            </a:r>
          </a:p>
          <a:p>
            <a:r>
              <a:rPr lang="en-US" sz="1800" dirty="0">
                <a:solidFill>
                  <a:schemeClr val="tx2"/>
                </a:solidFill>
              </a:rPr>
              <a:t>catch: This block catches and handles the error if it happens. </a:t>
            </a:r>
          </a:p>
          <a:p>
            <a:r>
              <a:rPr lang="en-US" sz="1800" dirty="0">
                <a:solidFill>
                  <a:schemeClr val="tx2"/>
                </a:solidFill>
              </a:rPr>
              <a:t>finally: Code that runs no matter what (whether there was an error or not), often for cleaning things up. </a:t>
            </a:r>
          </a:p>
          <a:p>
            <a:r>
              <a:rPr lang="en-US" sz="1800" dirty="0">
                <a:solidFill>
                  <a:schemeClr val="tx2"/>
                </a:solidFill>
              </a:rPr>
              <a:t>throw: You can use this to throw (create) a new error.</a:t>
            </a:r>
            <a:endParaRPr lang="en-IN" sz="1800" dirty="0">
              <a:solidFill>
                <a:schemeClr val="tx2"/>
              </a:solidFill>
            </a:endParaRPr>
          </a:p>
        </p:txBody>
      </p:sp>
      <p:grpSp>
        <p:nvGrpSpPr>
          <p:cNvPr id="23" name="Group 22">
            <a:extLst>
              <a:ext uri="{FF2B5EF4-FFF2-40B4-BE49-F238E27FC236}">
                <a16:creationId xmlns:a16="http://schemas.microsoft.com/office/drawing/2014/main" id="{9DB3963A-4187-4A72-9DA4-CA6BADE22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9072780" y="3734338"/>
            <a:ext cx="3878664" cy="2368659"/>
            <a:chOff x="6867015" y="-1"/>
            <a:chExt cx="5324985" cy="3251912"/>
          </a:xfrm>
          <a:solidFill>
            <a:schemeClr val="accent5">
              <a:alpha val="10000"/>
            </a:schemeClr>
          </a:solidFill>
        </p:grpSpPr>
        <p:sp>
          <p:nvSpPr>
            <p:cNvPr id="24" name="Freeform: Shape 23">
              <a:extLst>
                <a:ext uri="{FF2B5EF4-FFF2-40B4-BE49-F238E27FC236}">
                  <a16:creationId xmlns:a16="http://schemas.microsoft.com/office/drawing/2014/main" id="{2428E75E-001A-4568-B035-574F1303E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64AC8CFC-1164-4525-82A0-25F75ADCF4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6F35C856-5B70-4CA2-BB8F-A37197D8F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550FD8B0-DE97-47B1-84ED-67A3BD00F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05405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B0538B92-994A-EFC3-56ED-759830750920}"/>
              </a:ext>
            </a:extLst>
          </p:cNvPr>
          <p:cNvSpPr>
            <a:spLocks noGrp="1"/>
          </p:cNvSpPr>
          <p:nvPr>
            <p:ph type="title"/>
          </p:nvPr>
        </p:nvSpPr>
        <p:spPr>
          <a:xfrm>
            <a:off x="1179226" y="1280679"/>
            <a:ext cx="9833548" cy="1325563"/>
          </a:xfrm>
        </p:spPr>
        <p:txBody>
          <a:bodyPr anchor="b">
            <a:normAutofit/>
          </a:bodyPr>
          <a:lstStyle/>
          <a:p>
            <a:pPr algn="ctr"/>
            <a:r>
              <a:rPr lang="en-US" sz="3600" dirty="0">
                <a:solidFill>
                  <a:schemeClr val="tx2"/>
                </a:solidFill>
              </a:rPr>
              <a:t>Event Handling</a:t>
            </a:r>
            <a:endParaRPr lang="en-IN" sz="3600" dirty="0">
              <a:solidFill>
                <a:schemeClr val="tx2"/>
              </a:solidFill>
            </a:endParaRP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CE1E9A3C-3419-9CF1-5F1F-E5BDC0D1E6F2}"/>
              </a:ext>
            </a:extLst>
          </p:cNvPr>
          <p:cNvSpPr>
            <a:spLocks noGrp="1"/>
          </p:cNvSpPr>
          <p:nvPr>
            <p:ph idx="1"/>
          </p:nvPr>
        </p:nvSpPr>
        <p:spPr>
          <a:xfrm>
            <a:off x="1179226" y="2890979"/>
            <a:ext cx="9833548" cy="2693976"/>
          </a:xfrm>
        </p:spPr>
        <p:txBody>
          <a:bodyPr>
            <a:normAutofit/>
          </a:bodyPr>
          <a:lstStyle/>
          <a:p>
            <a:r>
              <a:rPr lang="en-US" sz="1800" dirty="0">
                <a:solidFill>
                  <a:schemeClr val="tx2"/>
                </a:solidFill>
              </a:rPr>
              <a:t>For desktop apps, use Java libraries like Swing to respond to button clicks or other actions. </a:t>
            </a:r>
          </a:p>
          <a:p>
            <a:r>
              <a:rPr lang="en-US" sz="1800" dirty="0">
                <a:solidFill>
                  <a:schemeClr val="tx2"/>
                </a:solidFill>
              </a:rPr>
              <a:t>For web apps, </a:t>
            </a:r>
            <a:r>
              <a:rPr lang="en-US" sz="1800" dirty="0" err="1">
                <a:solidFill>
                  <a:schemeClr val="tx2"/>
                </a:solidFill>
              </a:rPr>
              <a:t>ClojureScript</a:t>
            </a:r>
            <a:r>
              <a:rPr lang="en-US" sz="1800" dirty="0">
                <a:solidFill>
                  <a:schemeClr val="tx2"/>
                </a:solidFill>
              </a:rPr>
              <a:t> (and re-frame) lets you handle events like button clicks, form submissions, etc.</a:t>
            </a:r>
            <a:endParaRPr lang="en-IN" sz="1800" dirty="0">
              <a:solidFill>
                <a:schemeClr val="tx2"/>
              </a:solidFill>
            </a:endParaRP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714610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66951027-AC18-BDE3-7F78-875A992E972E}"/>
              </a:ext>
            </a:extLst>
          </p:cNvPr>
          <p:cNvSpPr>
            <a:spLocks noGrp="1"/>
          </p:cNvSpPr>
          <p:nvPr>
            <p:ph type="title"/>
          </p:nvPr>
        </p:nvSpPr>
        <p:spPr>
          <a:xfrm>
            <a:off x="1179226" y="1755073"/>
            <a:ext cx="9833548" cy="1066802"/>
          </a:xfrm>
        </p:spPr>
        <p:txBody>
          <a:bodyPr anchor="b">
            <a:normAutofit/>
          </a:bodyPr>
          <a:lstStyle/>
          <a:p>
            <a:r>
              <a:rPr lang="en-US" sz="3600" dirty="0">
                <a:solidFill>
                  <a:schemeClr val="tx2"/>
                </a:solidFill>
              </a:rPr>
              <a:t>Where Clojure is used in the Real-World</a:t>
            </a:r>
          </a:p>
        </p:txBody>
      </p:sp>
      <p:grpSp>
        <p:nvGrpSpPr>
          <p:cNvPr id="38" name="Group 37">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39" name="Freeform: Shape 38">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Content Placeholder 2">
            <a:extLst>
              <a:ext uri="{FF2B5EF4-FFF2-40B4-BE49-F238E27FC236}">
                <a16:creationId xmlns:a16="http://schemas.microsoft.com/office/drawing/2014/main" id="{8682F7FB-E91F-1F8B-4F72-2859DD61A1E9}"/>
              </a:ext>
            </a:extLst>
          </p:cNvPr>
          <p:cNvSpPr>
            <a:spLocks noGrp="1"/>
          </p:cNvSpPr>
          <p:nvPr>
            <p:ph idx="1"/>
          </p:nvPr>
        </p:nvSpPr>
        <p:spPr>
          <a:xfrm>
            <a:off x="1179226" y="3049325"/>
            <a:ext cx="9833548" cy="2945574"/>
          </a:xfrm>
        </p:spPr>
        <p:txBody>
          <a:bodyPr anchor="ctr">
            <a:normAutofit/>
          </a:bodyPr>
          <a:lstStyle/>
          <a:p>
            <a:r>
              <a:rPr lang="en-US" sz="1800" dirty="0">
                <a:solidFill>
                  <a:schemeClr val="tx2"/>
                </a:solidFill>
              </a:rPr>
              <a:t>WALMART - used for backend services and data processing</a:t>
            </a:r>
          </a:p>
          <a:p>
            <a:r>
              <a:rPr lang="en-US" sz="1800" dirty="0">
                <a:solidFill>
                  <a:schemeClr val="tx2"/>
                </a:solidFill>
              </a:rPr>
              <a:t>NETFLIX – used in their recommendation engine and data processing pipelines</a:t>
            </a:r>
          </a:p>
          <a:p>
            <a:r>
              <a:rPr lang="en-US" sz="1800" dirty="0">
                <a:solidFill>
                  <a:schemeClr val="tx2"/>
                </a:solidFill>
              </a:rPr>
              <a:t>ADOBE – employs </a:t>
            </a:r>
            <a:r>
              <a:rPr lang="en-US" sz="1800" dirty="0" err="1">
                <a:solidFill>
                  <a:schemeClr val="tx2"/>
                </a:solidFill>
              </a:rPr>
              <a:t>clojure</a:t>
            </a:r>
            <a:r>
              <a:rPr lang="en-US" sz="1800" dirty="0">
                <a:solidFill>
                  <a:schemeClr val="tx2"/>
                </a:solidFill>
              </a:rPr>
              <a:t> in parts of its product offerings</a:t>
            </a:r>
          </a:p>
          <a:p>
            <a:r>
              <a:rPr lang="en-US" sz="1800" dirty="0">
                <a:solidFill>
                  <a:schemeClr val="tx2"/>
                </a:solidFill>
              </a:rPr>
              <a:t>TARGET – implements </a:t>
            </a:r>
            <a:r>
              <a:rPr lang="en-US" sz="1800" dirty="0" err="1">
                <a:solidFill>
                  <a:schemeClr val="tx2"/>
                </a:solidFill>
              </a:rPr>
              <a:t>clojure</a:t>
            </a:r>
            <a:r>
              <a:rPr lang="en-US" sz="1800" dirty="0">
                <a:solidFill>
                  <a:schemeClr val="tx2"/>
                </a:solidFill>
              </a:rPr>
              <a:t> in analytics and backend applications</a:t>
            </a:r>
          </a:p>
          <a:p>
            <a:r>
              <a:rPr lang="en-US" sz="1800" dirty="0">
                <a:solidFill>
                  <a:schemeClr val="tx2"/>
                </a:solidFill>
              </a:rPr>
              <a:t>CIRCLECI – used </a:t>
            </a:r>
            <a:r>
              <a:rPr lang="en-US" sz="1800" dirty="0" err="1">
                <a:solidFill>
                  <a:schemeClr val="tx2"/>
                </a:solidFill>
              </a:rPr>
              <a:t>clojure</a:t>
            </a:r>
            <a:r>
              <a:rPr lang="en-US" sz="1800" dirty="0">
                <a:solidFill>
                  <a:schemeClr val="tx2"/>
                </a:solidFill>
              </a:rPr>
              <a:t> in its CI/CD platform</a:t>
            </a:r>
          </a:p>
          <a:p>
            <a:r>
              <a:rPr lang="en-US" sz="1800" dirty="0">
                <a:solidFill>
                  <a:schemeClr val="tx2"/>
                </a:solidFill>
              </a:rPr>
              <a:t>METABASE – a popular BI tool built using </a:t>
            </a:r>
            <a:r>
              <a:rPr lang="en-US" sz="1800" dirty="0" err="1">
                <a:solidFill>
                  <a:schemeClr val="tx2"/>
                </a:solidFill>
              </a:rPr>
              <a:t>clojure</a:t>
            </a:r>
            <a:endParaRPr lang="en-US" sz="1800" dirty="0">
              <a:solidFill>
                <a:schemeClr val="tx2"/>
              </a:solidFill>
            </a:endParaRPr>
          </a:p>
          <a:p>
            <a:r>
              <a:rPr lang="en-US" sz="1800" dirty="0">
                <a:solidFill>
                  <a:schemeClr val="tx2"/>
                </a:solidFill>
              </a:rPr>
              <a:t>FOURSQUARE – used </a:t>
            </a:r>
            <a:r>
              <a:rPr lang="en-US" sz="1800" dirty="0" err="1">
                <a:solidFill>
                  <a:schemeClr val="tx2"/>
                </a:solidFill>
              </a:rPr>
              <a:t>clojure</a:t>
            </a:r>
            <a:r>
              <a:rPr lang="en-US" sz="1800" dirty="0">
                <a:solidFill>
                  <a:schemeClr val="tx2"/>
                </a:solidFill>
              </a:rPr>
              <a:t> for real time processing of data</a:t>
            </a:r>
          </a:p>
        </p:txBody>
      </p:sp>
    </p:spTree>
    <p:extLst>
      <p:ext uri="{BB962C8B-B14F-4D97-AF65-F5344CB8AC3E}">
        <p14:creationId xmlns:p14="http://schemas.microsoft.com/office/powerpoint/2010/main" val="37880090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Video 6" descr="Maths And Science Formulae">
            <a:extLst>
              <a:ext uri="{FF2B5EF4-FFF2-40B4-BE49-F238E27FC236}">
                <a16:creationId xmlns:a16="http://schemas.microsoft.com/office/drawing/2014/main" id="{3CBFBB79-DB91-AC13-8BE2-47472BA606E5}"/>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t="284" r="1" b="1"/>
          <a:stretch/>
        </p:blipFill>
        <p:spPr>
          <a:xfrm>
            <a:off x="-3047" y="10"/>
            <a:ext cx="12191999" cy="6857990"/>
          </a:xfrm>
          <a:prstGeom prst="rect">
            <a:avLst/>
          </a:prstGeom>
        </p:spPr>
      </p:pic>
      <p:sp>
        <p:nvSpPr>
          <p:cNvPr id="13" name="Rectangle 12">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B99DB127-9014-1D94-0E0F-66812257889A}"/>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8000" dirty="0">
                <a:solidFill>
                  <a:schemeClr val="bg2">
                    <a:lumMod val="10000"/>
                  </a:schemeClr>
                </a:solidFill>
              </a:rPr>
              <a:t>Project </a:t>
            </a:r>
            <a:br>
              <a:rPr lang="en-US" sz="8000" dirty="0">
                <a:solidFill>
                  <a:schemeClr val="bg2">
                    <a:lumMod val="10000"/>
                  </a:schemeClr>
                </a:solidFill>
              </a:rPr>
            </a:br>
            <a:r>
              <a:rPr lang="en-US" sz="7200" dirty="0">
                <a:solidFill>
                  <a:schemeClr val="bg2">
                    <a:lumMod val="10000"/>
                  </a:schemeClr>
                </a:solidFill>
              </a:rPr>
              <a:t>Title- Algorithm Visualizer</a:t>
            </a:r>
            <a:endParaRPr lang="en-IN" sz="8000" dirty="0">
              <a:solidFill>
                <a:schemeClr val="bg2">
                  <a:lumMod val="10000"/>
                </a:schemeClr>
              </a:solidFill>
            </a:endParaRPr>
          </a:p>
        </p:txBody>
      </p:sp>
    </p:spTree>
    <p:extLst>
      <p:ext uri="{BB962C8B-B14F-4D97-AF65-F5344CB8AC3E}">
        <p14:creationId xmlns:p14="http://schemas.microsoft.com/office/powerpoint/2010/main" val="3975907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7"/>
                                        </p:tgtEl>
                                      </p:cBhvr>
                                    </p:cmd>
                                  </p:childTnLst>
                                </p:cTn>
                              </p:par>
                            </p:childTnLst>
                          </p:cTn>
                        </p:par>
                      </p:childTnLst>
                    </p:cTn>
                  </p:par>
                </p:childTnLst>
              </p:cTn>
              <p:nextCondLst>
                <p:cond evt="onClick" delay="0">
                  <p:tgtEl>
                    <p:spTgt spid="7"/>
                  </p:tgtEl>
                </p:cond>
              </p:nextCondLst>
            </p:seq>
            <p:video>
              <p:cMediaNode mute="1">
                <p:cTn id="12" repeatCount="indefinite" fill="hold" display="0">
                  <p:stCondLst>
                    <p:cond delay="indefinite"/>
                  </p:stCondLst>
                </p:cTn>
                <p:tgtEl>
                  <p:spTgt spid="7"/>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C345D-514A-D677-62F1-E0A1014D0429}"/>
              </a:ext>
            </a:extLst>
          </p:cNvPr>
          <p:cNvSpPr>
            <a:spLocks noGrp="1"/>
          </p:cNvSpPr>
          <p:nvPr>
            <p:ph type="title"/>
          </p:nvPr>
        </p:nvSpPr>
        <p:spPr/>
        <p:txBody>
          <a:bodyPr>
            <a:normAutofit/>
          </a:bodyPr>
          <a:lstStyle/>
          <a:p>
            <a:r>
              <a:rPr lang="en-US" dirty="0"/>
              <a:t>Objective</a:t>
            </a:r>
            <a:endParaRPr lang="en-IN" dirty="0"/>
          </a:p>
        </p:txBody>
      </p:sp>
      <p:sp>
        <p:nvSpPr>
          <p:cNvPr id="3" name="Content Placeholder 2">
            <a:extLst>
              <a:ext uri="{FF2B5EF4-FFF2-40B4-BE49-F238E27FC236}">
                <a16:creationId xmlns:a16="http://schemas.microsoft.com/office/drawing/2014/main" id="{B3D781AF-48E6-6334-6702-388052E309D0}"/>
              </a:ext>
            </a:extLst>
          </p:cNvPr>
          <p:cNvSpPr>
            <a:spLocks noGrp="1"/>
          </p:cNvSpPr>
          <p:nvPr>
            <p:ph idx="1"/>
          </p:nvPr>
        </p:nvSpPr>
        <p:spPr/>
        <p:txBody>
          <a:bodyPr>
            <a:normAutofit/>
          </a:bodyPr>
          <a:lstStyle/>
          <a:p>
            <a:r>
              <a:rPr lang="en-US" sz="2600" dirty="0"/>
              <a:t>The objective of this project is to create an interactive visualizer that demonstrates the functionality of various algorithms. The visualizer will allow users to understand how these algorithms operate by showcasing each step of the process, including the calculations involved and the adjustments made to the inputs. This project aims to enhance the understanding of various computer science algorithms.</a:t>
            </a:r>
            <a:endParaRPr lang="en-IN" sz="2600" dirty="0"/>
          </a:p>
        </p:txBody>
      </p:sp>
    </p:spTree>
    <p:extLst>
      <p:ext uri="{BB962C8B-B14F-4D97-AF65-F5344CB8AC3E}">
        <p14:creationId xmlns:p14="http://schemas.microsoft.com/office/powerpoint/2010/main" val="30038887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D9914-8296-5264-5461-D098B4A755B8}"/>
              </a:ext>
            </a:extLst>
          </p:cNvPr>
          <p:cNvSpPr>
            <a:spLocks noGrp="1"/>
          </p:cNvSpPr>
          <p:nvPr>
            <p:ph type="title"/>
          </p:nvPr>
        </p:nvSpPr>
        <p:spPr/>
        <p:txBody>
          <a:bodyPr/>
          <a:lstStyle/>
          <a:p>
            <a:r>
              <a:rPr lang="en-IN" dirty="0"/>
              <a:t>Constraints</a:t>
            </a:r>
          </a:p>
        </p:txBody>
      </p:sp>
      <p:sp>
        <p:nvSpPr>
          <p:cNvPr id="3" name="Content Placeholder 2">
            <a:extLst>
              <a:ext uri="{FF2B5EF4-FFF2-40B4-BE49-F238E27FC236}">
                <a16:creationId xmlns:a16="http://schemas.microsoft.com/office/drawing/2014/main" id="{0AB3C4E8-2543-BE89-A501-EA037466612B}"/>
              </a:ext>
            </a:extLst>
          </p:cNvPr>
          <p:cNvSpPr>
            <a:spLocks noGrp="1"/>
          </p:cNvSpPr>
          <p:nvPr>
            <p:ph idx="1"/>
          </p:nvPr>
        </p:nvSpPr>
        <p:spPr/>
        <p:txBody>
          <a:bodyPr>
            <a:normAutofit/>
          </a:bodyPr>
          <a:lstStyle/>
          <a:p>
            <a:r>
              <a:rPr lang="en-US" sz="2600" b="1" dirty="0"/>
              <a:t>Input Data</a:t>
            </a:r>
            <a:r>
              <a:rPr lang="en-US" sz="2600" dirty="0"/>
              <a:t>: Inputs must adhere to specific requirements, such as being of manageable size for effective visualization.</a:t>
            </a:r>
          </a:p>
          <a:p>
            <a:r>
              <a:rPr lang="en-US" sz="2600" b="1" dirty="0"/>
              <a:t>Real-time Interaction</a:t>
            </a:r>
            <a:r>
              <a:rPr lang="en-US" sz="2600" dirty="0"/>
              <a:t>: The visualizer will operate in a console or terminal environment, limiting graphical capabilities and potentially affecting the user experience.</a:t>
            </a:r>
          </a:p>
          <a:p>
            <a:r>
              <a:rPr lang="en-US" sz="2600" b="1" dirty="0"/>
              <a:t>Time Delays</a:t>
            </a:r>
            <a:r>
              <a:rPr lang="en-US" sz="2600" dirty="0"/>
              <a:t>: To facilitate comprehension, the visualizer will include time delays between steps, which may affect responsiveness.</a:t>
            </a:r>
          </a:p>
          <a:p>
            <a:r>
              <a:rPr lang="en-US" sz="2600" b="1" dirty="0"/>
              <a:t>Terminal-Based Visualization</a:t>
            </a:r>
            <a:r>
              <a:rPr lang="en-US" sz="2600" dirty="0"/>
              <a:t>: The project will use terminal-based ASCII visualization, limiting graphical output capabilities.</a:t>
            </a:r>
            <a:endParaRPr lang="en-IN" sz="2600" dirty="0"/>
          </a:p>
        </p:txBody>
      </p:sp>
    </p:spTree>
    <p:extLst>
      <p:ext uri="{BB962C8B-B14F-4D97-AF65-F5344CB8AC3E}">
        <p14:creationId xmlns:p14="http://schemas.microsoft.com/office/powerpoint/2010/main" val="27798287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8EC48-B2B7-A410-8082-3DC6B51778F5}"/>
              </a:ext>
            </a:extLst>
          </p:cNvPr>
          <p:cNvSpPr>
            <a:spLocks noGrp="1"/>
          </p:cNvSpPr>
          <p:nvPr>
            <p:ph type="title"/>
          </p:nvPr>
        </p:nvSpPr>
        <p:spPr/>
        <p:txBody>
          <a:bodyPr/>
          <a:lstStyle/>
          <a:p>
            <a:r>
              <a:rPr lang="en-IN" dirty="0"/>
              <a:t>Features</a:t>
            </a:r>
          </a:p>
        </p:txBody>
      </p:sp>
      <p:sp>
        <p:nvSpPr>
          <p:cNvPr id="3" name="Content Placeholder 2">
            <a:extLst>
              <a:ext uri="{FF2B5EF4-FFF2-40B4-BE49-F238E27FC236}">
                <a16:creationId xmlns:a16="http://schemas.microsoft.com/office/drawing/2014/main" id="{1890B999-CE78-EAF5-14FF-F207B353B7CD}"/>
              </a:ext>
            </a:extLst>
          </p:cNvPr>
          <p:cNvSpPr>
            <a:spLocks noGrp="1"/>
          </p:cNvSpPr>
          <p:nvPr>
            <p:ph idx="1"/>
          </p:nvPr>
        </p:nvSpPr>
        <p:spPr/>
        <p:txBody>
          <a:bodyPr>
            <a:noAutofit/>
          </a:bodyPr>
          <a:lstStyle/>
          <a:p>
            <a:r>
              <a:rPr lang="en-US" sz="2600" b="1" dirty="0"/>
              <a:t>Multiple Algorithm Visualizations</a:t>
            </a:r>
            <a:r>
              <a:rPr lang="en-US" sz="2600" dirty="0"/>
              <a:t>: Includes visual representations for various algorithms.</a:t>
            </a:r>
          </a:p>
          <a:p>
            <a:r>
              <a:rPr lang="en-US" sz="2600" b="1" dirty="0"/>
              <a:t>Step-by-Step Execution</a:t>
            </a:r>
            <a:r>
              <a:rPr lang="en-US" sz="2600" dirty="0"/>
              <a:t>: Displays the current state of the data structure with highlights for key elements.</a:t>
            </a:r>
          </a:p>
          <a:p>
            <a:r>
              <a:rPr lang="en-US" sz="2600" b="1" dirty="0"/>
              <a:t>User Input Functionality</a:t>
            </a:r>
            <a:r>
              <a:rPr lang="en-US" sz="2600" dirty="0"/>
              <a:t>: Allows users to input custom arrays and target values, enhancing interactivity.</a:t>
            </a:r>
          </a:p>
          <a:p>
            <a:r>
              <a:rPr lang="en-US" sz="2600" b="1" dirty="0"/>
              <a:t>Dynamic Visualization</a:t>
            </a:r>
            <a:r>
              <a:rPr lang="en-US" sz="2600" dirty="0"/>
              <a:t>: Visual feedback that shows how data is manipulated.</a:t>
            </a:r>
          </a:p>
          <a:p>
            <a:r>
              <a:rPr lang="en-US" sz="2600" b="1" dirty="0"/>
              <a:t>Algorithm Complexity Analysis</a:t>
            </a:r>
            <a:r>
              <a:rPr lang="en-US" sz="2600" dirty="0"/>
              <a:t>: Provides insights into the time and space complexity of each algorithm, helping users understand efficiency.</a:t>
            </a:r>
            <a:endParaRPr lang="en-IN" sz="2600" dirty="0"/>
          </a:p>
        </p:txBody>
      </p:sp>
    </p:spTree>
    <p:extLst>
      <p:ext uri="{BB962C8B-B14F-4D97-AF65-F5344CB8AC3E}">
        <p14:creationId xmlns:p14="http://schemas.microsoft.com/office/powerpoint/2010/main" val="1253801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229FA4B9-76B9-DB30-B17F-A9876A5CFE21}"/>
              </a:ext>
            </a:extLst>
          </p:cNvPr>
          <p:cNvSpPr>
            <a:spLocks noGrp="1"/>
          </p:cNvSpPr>
          <p:nvPr>
            <p:ph type="title"/>
          </p:nvPr>
        </p:nvSpPr>
        <p:spPr>
          <a:xfrm>
            <a:off x="1179226" y="1280679"/>
            <a:ext cx="9833548" cy="1325563"/>
          </a:xfrm>
        </p:spPr>
        <p:txBody>
          <a:bodyPr anchor="b">
            <a:normAutofit/>
          </a:bodyPr>
          <a:lstStyle/>
          <a:p>
            <a:pPr algn="ctr"/>
            <a:r>
              <a:rPr lang="en-US" sz="3600" dirty="0">
                <a:solidFill>
                  <a:schemeClr val="tx2"/>
                </a:solidFill>
              </a:rPr>
              <a:t>Names</a:t>
            </a:r>
            <a:endParaRPr lang="en-IN" sz="3600" dirty="0">
              <a:solidFill>
                <a:schemeClr val="tx2"/>
              </a:solidFill>
            </a:endParaRP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0F6C0D16-0DE3-963D-E89C-BDDA1C601D54}"/>
              </a:ext>
            </a:extLst>
          </p:cNvPr>
          <p:cNvSpPr>
            <a:spLocks noGrp="1"/>
          </p:cNvSpPr>
          <p:nvPr>
            <p:ph idx="1"/>
          </p:nvPr>
        </p:nvSpPr>
        <p:spPr>
          <a:xfrm>
            <a:off x="1179226" y="2890979"/>
            <a:ext cx="9833548" cy="2693976"/>
          </a:xfrm>
        </p:spPr>
        <p:txBody>
          <a:bodyPr>
            <a:normAutofit/>
          </a:bodyPr>
          <a:lstStyle/>
          <a:p>
            <a:r>
              <a:rPr lang="en-US" sz="1800" dirty="0">
                <a:solidFill>
                  <a:schemeClr val="tx2"/>
                </a:solidFill>
              </a:rPr>
              <a:t>Names in Clojure are symbols that can refer to values, functions, or other entities.</a:t>
            </a:r>
          </a:p>
          <a:p>
            <a:r>
              <a:rPr lang="en-US" sz="1800" dirty="0">
                <a:solidFill>
                  <a:schemeClr val="tx2"/>
                </a:solidFill>
              </a:rPr>
              <a:t>Can be declared inside namespaces, which are containers for grouping related code. Helps in organizing code and avoid naming conflicts.</a:t>
            </a:r>
            <a:endParaRPr lang="en-IN" sz="1800" dirty="0">
              <a:solidFill>
                <a:schemeClr val="tx2"/>
              </a:solidFill>
            </a:endParaRP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387807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EA1AA-D697-C01C-E287-7C04E3E6744B}"/>
              </a:ext>
            </a:extLst>
          </p:cNvPr>
          <p:cNvSpPr>
            <a:spLocks noGrp="1"/>
          </p:cNvSpPr>
          <p:nvPr>
            <p:ph type="title"/>
          </p:nvPr>
        </p:nvSpPr>
        <p:spPr/>
        <p:txBody>
          <a:bodyPr/>
          <a:lstStyle/>
          <a:p>
            <a:r>
              <a:rPr lang="en-IN" dirty="0"/>
              <a:t>Technology</a:t>
            </a:r>
          </a:p>
        </p:txBody>
      </p:sp>
      <p:sp>
        <p:nvSpPr>
          <p:cNvPr id="3" name="Content Placeholder 2">
            <a:extLst>
              <a:ext uri="{FF2B5EF4-FFF2-40B4-BE49-F238E27FC236}">
                <a16:creationId xmlns:a16="http://schemas.microsoft.com/office/drawing/2014/main" id="{23F5E1EF-4968-0BC0-BC37-AC0C08BB527D}"/>
              </a:ext>
            </a:extLst>
          </p:cNvPr>
          <p:cNvSpPr>
            <a:spLocks noGrp="1"/>
          </p:cNvSpPr>
          <p:nvPr>
            <p:ph idx="1"/>
          </p:nvPr>
        </p:nvSpPr>
        <p:spPr/>
        <p:txBody>
          <a:bodyPr>
            <a:normAutofit/>
          </a:bodyPr>
          <a:lstStyle/>
          <a:p>
            <a:r>
              <a:rPr lang="en-US" sz="2600" b="1" dirty="0"/>
              <a:t>Programming Language</a:t>
            </a:r>
            <a:r>
              <a:rPr lang="en-US" sz="2600" dirty="0"/>
              <a:t>: The project will be developed using Clojure.</a:t>
            </a:r>
          </a:p>
          <a:p>
            <a:r>
              <a:rPr lang="en-US" sz="2600" b="1" dirty="0"/>
              <a:t>Development Environment</a:t>
            </a:r>
            <a:r>
              <a:rPr lang="en-US" sz="2600" dirty="0"/>
              <a:t>: VS Code with Calva</a:t>
            </a:r>
          </a:p>
          <a:p>
            <a:r>
              <a:rPr lang="en-US" sz="2600" b="1" dirty="0"/>
              <a:t>Console-Based Output</a:t>
            </a:r>
            <a:r>
              <a:rPr lang="en-US" sz="2600" dirty="0"/>
              <a:t>: The visualizer will operate in a terminal or console environment.</a:t>
            </a:r>
            <a:endParaRPr lang="en-IN" sz="2600" dirty="0"/>
          </a:p>
        </p:txBody>
      </p:sp>
    </p:spTree>
    <p:extLst>
      <p:ext uri="{BB962C8B-B14F-4D97-AF65-F5344CB8AC3E}">
        <p14:creationId xmlns:p14="http://schemas.microsoft.com/office/powerpoint/2010/main" val="17157902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48E4E-53B2-50B6-E48A-7480007FFA42}"/>
              </a:ext>
            </a:extLst>
          </p:cNvPr>
          <p:cNvSpPr>
            <a:spLocks noGrp="1"/>
          </p:cNvSpPr>
          <p:nvPr>
            <p:ph type="title"/>
          </p:nvPr>
        </p:nvSpPr>
        <p:spPr/>
        <p:txBody>
          <a:bodyPr/>
          <a:lstStyle/>
          <a:p>
            <a:r>
              <a:rPr lang="en-IN" dirty="0"/>
              <a:t>Applications</a:t>
            </a:r>
          </a:p>
        </p:txBody>
      </p:sp>
      <p:sp>
        <p:nvSpPr>
          <p:cNvPr id="3" name="Content Placeholder 2">
            <a:extLst>
              <a:ext uri="{FF2B5EF4-FFF2-40B4-BE49-F238E27FC236}">
                <a16:creationId xmlns:a16="http://schemas.microsoft.com/office/drawing/2014/main" id="{C73D96A7-C93E-10A8-A73F-BF43DB4909A8}"/>
              </a:ext>
            </a:extLst>
          </p:cNvPr>
          <p:cNvSpPr>
            <a:spLocks noGrp="1"/>
          </p:cNvSpPr>
          <p:nvPr>
            <p:ph idx="1"/>
          </p:nvPr>
        </p:nvSpPr>
        <p:spPr>
          <a:xfrm>
            <a:off x="838200" y="1738313"/>
            <a:ext cx="10515600" cy="4351338"/>
          </a:xfrm>
        </p:spPr>
        <p:txBody>
          <a:bodyPr>
            <a:noAutofit/>
          </a:bodyPr>
          <a:lstStyle/>
          <a:p>
            <a:r>
              <a:rPr lang="en-US" sz="2600" b="1" dirty="0"/>
              <a:t>Educational Tools</a:t>
            </a:r>
            <a:r>
              <a:rPr lang="en-US" sz="2600" dirty="0"/>
              <a:t>: The visualizer can be used in computer science courses to teach fundamental algorithms, helping students visualize and understand algorithmic concepts.</a:t>
            </a:r>
          </a:p>
          <a:p>
            <a:r>
              <a:rPr lang="en-US" sz="2600" b="1" dirty="0"/>
              <a:t>Algorithm Analysis</a:t>
            </a:r>
            <a:r>
              <a:rPr lang="en-US" sz="2600" dirty="0"/>
              <a:t>: It serves as a foundation for students and professionals interested in studying algorithm efficiency and performance analysis.</a:t>
            </a:r>
          </a:p>
          <a:p>
            <a:r>
              <a:rPr lang="en-US" sz="2600" b="1" dirty="0"/>
              <a:t>Interactive Learning Platforms</a:t>
            </a:r>
            <a:r>
              <a:rPr lang="en-US" sz="2600" dirty="0"/>
              <a:t>: The project can be integrated into online coding platforms or educational websites that focus on algorithm education.</a:t>
            </a:r>
          </a:p>
          <a:p>
            <a:r>
              <a:rPr lang="en-US" sz="2600" b="1" dirty="0"/>
              <a:t>Demonstrating Algorithm Design</a:t>
            </a:r>
            <a:r>
              <a:rPr lang="en-US" sz="2600" dirty="0"/>
              <a:t>: This visualizer can illustrate various algorithmic strategies, such as divide-and-conquer, iterative vs. recursive approaches, and more complex algorithms, making it relevant for advanced study and research.</a:t>
            </a:r>
            <a:endParaRPr lang="en-IN" sz="2600" dirty="0"/>
          </a:p>
        </p:txBody>
      </p:sp>
    </p:spTree>
    <p:extLst>
      <p:ext uri="{BB962C8B-B14F-4D97-AF65-F5344CB8AC3E}">
        <p14:creationId xmlns:p14="http://schemas.microsoft.com/office/powerpoint/2010/main" val="5676722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3497745-7E7A-3FDE-1E52-8037F161BDDC}"/>
              </a:ext>
            </a:extLst>
          </p:cNvPr>
          <p:cNvSpPr>
            <a:spLocks noGrp="1"/>
          </p:cNvSpPr>
          <p:nvPr>
            <p:ph type="ctrTitle"/>
          </p:nvPr>
        </p:nvSpPr>
        <p:spPr/>
        <p:txBody>
          <a:bodyPr/>
          <a:lstStyle/>
          <a:p>
            <a:r>
              <a:rPr lang="en-US" dirty="0"/>
              <a:t>Thank You!</a:t>
            </a:r>
            <a:endParaRPr lang="en-IN" dirty="0"/>
          </a:p>
        </p:txBody>
      </p:sp>
      <p:sp>
        <p:nvSpPr>
          <p:cNvPr id="5" name="Subtitle 4">
            <a:extLst>
              <a:ext uri="{FF2B5EF4-FFF2-40B4-BE49-F238E27FC236}">
                <a16:creationId xmlns:a16="http://schemas.microsoft.com/office/drawing/2014/main" id="{6F78237F-775B-C567-FAD9-3999FB42220E}"/>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763349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3C823D3-D619-407C-89E0-C6F6B1E7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047F8E3E-2FFA-4A0F-B3C7-E57ADDCFB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5821AD63-443C-8716-5298-54867477B7F4}"/>
              </a:ext>
            </a:extLst>
          </p:cNvPr>
          <p:cNvSpPr>
            <a:spLocks noGrp="1"/>
          </p:cNvSpPr>
          <p:nvPr>
            <p:ph type="title"/>
          </p:nvPr>
        </p:nvSpPr>
        <p:spPr>
          <a:xfrm>
            <a:off x="1179226" y="1594707"/>
            <a:ext cx="9833548" cy="1325563"/>
          </a:xfrm>
        </p:spPr>
        <p:txBody>
          <a:bodyPr anchor="b">
            <a:normAutofit/>
          </a:bodyPr>
          <a:lstStyle/>
          <a:p>
            <a:pPr algn="ctr"/>
            <a:r>
              <a:rPr lang="en-US" sz="3600" dirty="0">
                <a:solidFill>
                  <a:schemeClr val="tx2"/>
                </a:solidFill>
              </a:rPr>
              <a:t>Binding</a:t>
            </a:r>
            <a:endParaRPr lang="en-IN" sz="3600" dirty="0">
              <a:solidFill>
                <a:schemeClr val="tx2"/>
              </a:solidFill>
            </a:endParaRPr>
          </a:p>
        </p:txBody>
      </p:sp>
      <p:grpSp>
        <p:nvGrpSpPr>
          <p:cNvPr id="26" name="Group 25">
            <a:extLst>
              <a:ext uri="{FF2B5EF4-FFF2-40B4-BE49-F238E27FC236}">
                <a16:creationId xmlns:a16="http://schemas.microsoft.com/office/drawing/2014/main" id="{33D939F1-7ABE-4D0E-946A-43F37F556A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3346102" cy="2510865"/>
            <a:chOff x="-305" y="-1"/>
            <a:chExt cx="3832880" cy="2876136"/>
          </a:xfrm>
        </p:grpSpPr>
        <p:sp>
          <p:nvSpPr>
            <p:cNvPr id="27" name="Freeform: Shape 26">
              <a:extLst>
                <a:ext uri="{FF2B5EF4-FFF2-40B4-BE49-F238E27FC236}">
                  <a16:creationId xmlns:a16="http://schemas.microsoft.com/office/drawing/2014/main" id="{63FE0426-0FE4-451E-A8BB-08DA6A6AC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4A32F7E8-35B4-451F-AA07-AECF7CA1D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E1097796-C3C8-4772-9EBD-9F5CA368F5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EC4BC137-BB50-4235-A83F-4B4EEE159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52895DA5-7B32-3687-13C1-7B73AC6E1400}"/>
              </a:ext>
            </a:extLst>
          </p:cNvPr>
          <p:cNvSpPr>
            <a:spLocks noGrp="1"/>
          </p:cNvSpPr>
          <p:nvPr>
            <p:ph idx="1"/>
          </p:nvPr>
        </p:nvSpPr>
        <p:spPr>
          <a:xfrm>
            <a:off x="1179226" y="3329677"/>
            <a:ext cx="9833548" cy="2457269"/>
          </a:xfrm>
        </p:spPr>
        <p:txBody>
          <a:bodyPr>
            <a:normAutofit/>
          </a:bodyPr>
          <a:lstStyle/>
          <a:p>
            <a:pPr marL="228600" indent="0">
              <a:buNone/>
            </a:pPr>
            <a:r>
              <a:rPr lang="en-US" sz="1800" dirty="0">
                <a:solidFill>
                  <a:schemeClr val="tx2"/>
                </a:solidFill>
              </a:rPr>
              <a:t>Process of associating a symbol with a value or function. Clojure supports 3 types of bindings:</a:t>
            </a:r>
          </a:p>
          <a:p>
            <a:r>
              <a:rPr lang="en-US" sz="1800" dirty="0">
                <a:solidFill>
                  <a:schemeClr val="tx2"/>
                </a:solidFill>
              </a:rPr>
              <a:t>Global (through  ‘def’)</a:t>
            </a:r>
          </a:p>
          <a:p>
            <a:r>
              <a:rPr lang="en-US" sz="1800" dirty="0">
                <a:solidFill>
                  <a:schemeClr val="tx2"/>
                </a:solidFill>
              </a:rPr>
              <a:t>Local (through ‘let’)</a:t>
            </a:r>
          </a:p>
          <a:p>
            <a:r>
              <a:rPr lang="en-US" sz="1800" dirty="0">
                <a:solidFill>
                  <a:schemeClr val="tx2"/>
                </a:solidFill>
              </a:rPr>
              <a:t>Dynamic (through metadata like ‘dynamic’ and the special form ‘binding’)</a:t>
            </a:r>
            <a:endParaRPr lang="en-IN" sz="1800" dirty="0">
              <a:solidFill>
                <a:schemeClr val="tx2"/>
              </a:solidFill>
            </a:endParaRPr>
          </a:p>
        </p:txBody>
      </p:sp>
      <p:grpSp>
        <p:nvGrpSpPr>
          <p:cNvPr id="31" name="Group 30">
            <a:extLst>
              <a:ext uri="{FF2B5EF4-FFF2-40B4-BE49-F238E27FC236}">
                <a16:creationId xmlns:a16="http://schemas.microsoft.com/office/drawing/2014/main" id="{9DB3963A-4187-4A72-9DA4-CA6BADE22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9072780" y="3734338"/>
            <a:ext cx="3878664" cy="2368659"/>
            <a:chOff x="6867015" y="-1"/>
            <a:chExt cx="5324985" cy="3251912"/>
          </a:xfrm>
          <a:solidFill>
            <a:schemeClr val="accent5">
              <a:alpha val="10000"/>
            </a:schemeClr>
          </a:solidFill>
        </p:grpSpPr>
        <p:sp>
          <p:nvSpPr>
            <p:cNvPr id="32" name="Freeform: Shape 31">
              <a:extLst>
                <a:ext uri="{FF2B5EF4-FFF2-40B4-BE49-F238E27FC236}">
                  <a16:creationId xmlns:a16="http://schemas.microsoft.com/office/drawing/2014/main" id="{2428E75E-001A-4568-B035-574F1303E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64AC8CFC-1164-4525-82A0-25F75ADCF4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6F35C856-5B70-4CA2-BB8F-A37197D8F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550FD8B0-DE97-47B1-84ED-67A3BD00F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56330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B10CB304-A1C0-1446-A980-2787AA83BE79}"/>
              </a:ext>
            </a:extLst>
          </p:cNvPr>
          <p:cNvSpPr>
            <a:spLocks noGrp="1"/>
          </p:cNvSpPr>
          <p:nvPr>
            <p:ph type="title"/>
          </p:nvPr>
        </p:nvSpPr>
        <p:spPr>
          <a:xfrm>
            <a:off x="1179226" y="1755073"/>
            <a:ext cx="9833548" cy="1066802"/>
          </a:xfrm>
        </p:spPr>
        <p:txBody>
          <a:bodyPr anchor="b">
            <a:normAutofit/>
          </a:bodyPr>
          <a:lstStyle/>
          <a:p>
            <a:r>
              <a:rPr lang="en-US" sz="3600" dirty="0">
                <a:solidFill>
                  <a:schemeClr val="tx2"/>
                </a:solidFill>
              </a:rPr>
              <a:t>Scope</a:t>
            </a:r>
            <a:endParaRPr lang="en-IN" sz="3600" dirty="0">
              <a:solidFill>
                <a:schemeClr val="tx2"/>
              </a:solidFill>
            </a:endParaRPr>
          </a:p>
        </p:txBody>
      </p:sp>
      <p:grpSp>
        <p:nvGrpSpPr>
          <p:cNvPr id="12" name="Group 11">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60DCA54E-CC90-2AE2-40CB-175B40E89C2B}"/>
              </a:ext>
            </a:extLst>
          </p:cNvPr>
          <p:cNvSpPr>
            <a:spLocks noGrp="1"/>
          </p:cNvSpPr>
          <p:nvPr>
            <p:ph idx="1"/>
          </p:nvPr>
        </p:nvSpPr>
        <p:spPr>
          <a:xfrm>
            <a:off x="1179226" y="3049325"/>
            <a:ext cx="9833548" cy="2945574"/>
          </a:xfrm>
        </p:spPr>
        <p:txBody>
          <a:bodyPr anchor="ctr">
            <a:normAutofit/>
          </a:bodyPr>
          <a:lstStyle/>
          <a:p>
            <a:pPr marL="228600" indent="0">
              <a:buNone/>
            </a:pPr>
            <a:r>
              <a:rPr lang="en-US" sz="1800" dirty="0">
                <a:solidFill>
                  <a:schemeClr val="tx2"/>
                </a:solidFill>
              </a:rPr>
              <a:t>Defines where a binding is valid or accessible:</a:t>
            </a:r>
          </a:p>
          <a:p>
            <a:r>
              <a:rPr lang="en-US" sz="1800" dirty="0">
                <a:solidFill>
                  <a:schemeClr val="tx2"/>
                </a:solidFill>
              </a:rPr>
              <a:t>Lexical (also called static)</a:t>
            </a:r>
          </a:p>
          <a:p>
            <a:r>
              <a:rPr lang="en-US" sz="1800" dirty="0">
                <a:solidFill>
                  <a:schemeClr val="tx2"/>
                </a:solidFill>
              </a:rPr>
              <a:t>Global</a:t>
            </a:r>
          </a:p>
          <a:p>
            <a:r>
              <a:rPr lang="en-US" sz="1800" dirty="0">
                <a:solidFill>
                  <a:schemeClr val="tx2"/>
                </a:solidFill>
              </a:rPr>
              <a:t>Dynamic</a:t>
            </a:r>
            <a:endParaRPr lang="en-IN" sz="1800" dirty="0">
              <a:solidFill>
                <a:schemeClr val="tx2"/>
              </a:solidFill>
            </a:endParaRPr>
          </a:p>
        </p:txBody>
      </p:sp>
    </p:spTree>
    <p:extLst>
      <p:ext uri="{BB962C8B-B14F-4D97-AF65-F5344CB8AC3E}">
        <p14:creationId xmlns:p14="http://schemas.microsoft.com/office/powerpoint/2010/main" val="3895802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a:xfrm>
            <a:off x="1179226" y="1280679"/>
            <a:ext cx="9833548" cy="1325563"/>
          </a:xfrm>
        </p:spPr>
        <p:txBody>
          <a:bodyPr vert="horz" lIns="91440" tIns="45720" rIns="91440" bIns="45720" rtlCol="0" anchor="b">
            <a:normAutofit/>
          </a:bodyPr>
          <a:lstStyle/>
          <a:p>
            <a:pPr algn="ctr"/>
            <a:r>
              <a:rPr lang="en-US" kern="1200" dirty="0">
                <a:solidFill>
                  <a:schemeClr val="tx2"/>
                </a:solidFill>
                <a:latin typeface="+mj-lt"/>
                <a:ea typeface="+mj-ea"/>
                <a:cs typeface="+mj-cs"/>
              </a:rPr>
              <a:t>Expressions</a:t>
            </a: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a:xfrm>
            <a:off x="1179226" y="2890979"/>
            <a:ext cx="9833548" cy="2693976"/>
          </a:xfrm>
        </p:spPr>
        <p:txBody>
          <a:bodyPr vert="horz" lIns="91440" tIns="45720" rIns="91440" bIns="45720" rtlCol="0">
            <a:normAutofit/>
          </a:bodyPr>
          <a:lstStyle/>
          <a:p>
            <a:pPr marL="0" indent="-228600" algn="just">
              <a:lnSpc>
                <a:spcPct val="90000"/>
              </a:lnSpc>
            </a:pPr>
            <a:r>
              <a:rPr lang="en-US" dirty="0">
                <a:solidFill>
                  <a:schemeClr val="tx2"/>
                </a:solidFill>
              </a:rPr>
              <a:t>Clojure expressions are the fundamental units of computation in the Clojure programming language, where every piece of code evaluates to a value, eliminating the distinction between statements and expressions found in other languages. As an expression-based language, Clojure employs prefix notation, with operators and functions preceding their arguments, and uses Lisp syntax to represent both code and data as lists. Clojure features a REPL (Read-Eval-Print Loop) for interactive coding, enabling real-time evaluation and testing of expressions.</a:t>
            </a:r>
          </a:p>
          <a:p>
            <a:pPr marL="0" indent="-228600">
              <a:lnSpc>
                <a:spcPct val="90000"/>
              </a:lnSpc>
            </a:pPr>
            <a:endParaRPr lang="en-US" dirty="0">
              <a:solidFill>
                <a:schemeClr val="tx2"/>
              </a:solidFill>
            </a:endParaRPr>
          </a:p>
          <a:p>
            <a:pPr marL="0" indent="-228600">
              <a:lnSpc>
                <a:spcPct val="90000"/>
              </a:lnSpc>
            </a:pPr>
            <a:endParaRPr lang="en-US" dirty="0">
              <a:solidFill>
                <a:schemeClr val="tx2"/>
              </a:solidFill>
            </a:endParaRPr>
          </a:p>
          <a:p>
            <a:pPr marL="0" indent="-228600">
              <a:lnSpc>
                <a:spcPct val="90000"/>
              </a:lnSpc>
            </a:pPr>
            <a:endParaRPr lang="en-US" dirty="0">
              <a:solidFill>
                <a:schemeClr val="tx2"/>
              </a:solidFill>
            </a:endParaRPr>
          </a:p>
          <a:p>
            <a:pPr marL="0" indent="-228600">
              <a:lnSpc>
                <a:spcPct val="90000"/>
              </a:lnSpc>
            </a:pPr>
            <a:endParaRPr lang="en-US" dirty="0">
              <a:solidFill>
                <a:schemeClr val="tx2"/>
              </a:solidFill>
            </a:endParaRPr>
          </a:p>
          <a:p>
            <a:pPr marL="0" indent="-228600">
              <a:lnSpc>
                <a:spcPct val="90000"/>
              </a:lnSpc>
            </a:pPr>
            <a:endParaRPr lang="en-US" dirty="0">
              <a:solidFill>
                <a:schemeClr val="tx2"/>
              </a:solidFill>
            </a:endParaRPr>
          </a:p>
          <a:p>
            <a:pPr marL="0" indent="-228600">
              <a:lnSpc>
                <a:spcPct val="90000"/>
              </a:lnSpc>
            </a:pPr>
            <a:endParaRPr lang="en-US" dirty="0">
              <a:solidFill>
                <a:schemeClr val="tx2"/>
              </a:solidFill>
            </a:endParaRP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44867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3C823D3-D619-407C-89E0-C6F6B1E7A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47F8E3E-2FFA-4A0F-B3C7-E57ADDCFB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a:xfrm>
            <a:off x="1179226" y="1408015"/>
            <a:ext cx="9833548" cy="1325563"/>
          </a:xfrm>
        </p:spPr>
        <p:txBody>
          <a:bodyPr vert="horz" lIns="91440" tIns="45720" rIns="91440" bIns="45720" rtlCol="0" anchor="b">
            <a:normAutofit/>
          </a:bodyPr>
          <a:lstStyle/>
          <a:p>
            <a:pPr algn="ctr"/>
            <a:r>
              <a:rPr lang="en-US" kern="1200" dirty="0">
                <a:solidFill>
                  <a:schemeClr val="tx2"/>
                </a:solidFill>
                <a:latin typeface="+mj-lt"/>
                <a:ea typeface="+mj-ea"/>
                <a:cs typeface="+mj-cs"/>
              </a:rPr>
              <a:t>Types of Clojure Expressions </a:t>
            </a:r>
          </a:p>
        </p:txBody>
      </p:sp>
      <p:grpSp>
        <p:nvGrpSpPr>
          <p:cNvPr id="12" name="Group 11">
            <a:extLst>
              <a:ext uri="{FF2B5EF4-FFF2-40B4-BE49-F238E27FC236}">
                <a16:creationId xmlns:a16="http://schemas.microsoft.com/office/drawing/2014/main" id="{33D939F1-7ABE-4D0E-946A-43F37F556AF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3346102" cy="2510865"/>
            <a:chOff x="-305" y="-1"/>
            <a:chExt cx="3832880" cy="2876136"/>
          </a:xfrm>
        </p:grpSpPr>
        <p:sp>
          <p:nvSpPr>
            <p:cNvPr id="13" name="Freeform: Shape 12">
              <a:extLst>
                <a:ext uri="{FF2B5EF4-FFF2-40B4-BE49-F238E27FC236}">
                  <a16:creationId xmlns:a16="http://schemas.microsoft.com/office/drawing/2014/main" id="{63FE0426-0FE4-451E-A8BB-08DA6A6AC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4A32F7E8-35B4-451F-AA07-AECF7CA1D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1097796-C3C8-4772-9EBD-9F5CA368F5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C4BC137-BB50-4235-A83F-4B4EEE159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a:xfrm>
            <a:off x="1179226" y="2956291"/>
            <a:ext cx="9833548" cy="2830656"/>
          </a:xfrm>
        </p:spPr>
        <p:txBody>
          <a:bodyPr vert="horz" lIns="91440" tIns="45720" rIns="91440" bIns="45720" rtlCol="0">
            <a:normAutofit lnSpcReduction="10000"/>
          </a:bodyPr>
          <a:lstStyle/>
          <a:p>
            <a:pPr marL="342900" indent="-228600">
              <a:lnSpc>
                <a:spcPct val="90000"/>
              </a:lnSpc>
            </a:pPr>
            <a:r>
              <a:rPr lang="en-US" dirty="0">
                <a:solidFill>
                  <a:schemeClr val="tx2"/>
                </a:solidFill>
              </a:rPr>
              <a:t>Arithmetic Expressions</a:t>
            </a:r>
          </a:p>
          <a:p>
            <a:pPr marL="342900" indent="-228600">
              <a:lnSpc>
                <a:spcPct val="90000"/>
              </a:lnSpc>
            </a:pPr>
            <a:r>
              <a:rPr lang="en-US" dirty="0">
                <a:solidFill>
                  <a:schemeClr val="tx2"/>
                </a:solidFill>
              </a:rPr>
              <a:t>Function Expressions</a:t>
            </a:r>
          </a:p>
          <a:p>
            <a:pPr marL="342900" indent="-228600">
              <a:lnSpc>
                <a:spcPct val="90000"/>
              </a:lnSpc>
            </a:pPr>
            <a:r>
              <a:rPr lang="en-US" dirty="0">
                <a:solidFill>
                  <a:schemeClr val="tx2"/>
                </a:solidFill>
              </a:rPr>
              <a:t>Conditional Expressions</a:t>
            </a:r>
          </a:p>
          <a:p>
            <a:pPr marL="342900" indent="-228600">
              <a:lnSpc>
                <a:spcPct val="90000"/>
              </a:lnSpc>
            </a:pPr>
            <a:r>
              <a:rPr lang="en-US" dirty="0">
                <a:solidFill>
                  <a:schemeClr val="tx2"/>
                </a:solidFill>
              </a:rPr>
              <a:t>Logical Expressions</a:t>
            </a:r>
          </a:p>
          <a:p>
            <a:pPr marL="342900" indent="-228600">
              <a:lnSpc>
                <a:spcPct val="90000"/>
              </a:lnSpc>
            </a:pPr>
            <a:r>
              <a:rPr lang="en-US" dirty="0">
                <a:solidFill>
                  <a:schemeClr val="tx2"/>
                </a:solidFill>
              </a:rPr>
              <a:t>Data Structure Expressions</a:t>
            </a:r>
          </a:p>
          <a:p>
            <a:pPr marL="342900" indent="-228600">
              <a:lnSpc>
                <a:spcPct val="90000"/>
              </a:lnSpc>
            </a:pPr>
            <a:r>
              <a:rPr lang="en-US" dirty="0">
                <a:solidFill>
                  <a:schemeClr val="tx2"/>
                </a:solidFill>
              </a:rPr>
              <a:t>Looping and Recursion Expressions</a:t>
            </a:r>
          </a:p>
          <a:p>
            <a:pPr marL="342900" indent="-228600">
              <a:lnSpc>
                <a:spcPct val="90000"/>
              </a:lnSpc>
            </a:pPr>
            <a:r>
              <a:rPr lang="en-US" dirty="0">
                <a:solidFill>
                  <a:schemeClr val="tx2"/>
                </a:solidFill>
              </a:rPr>
              <a:t>Let Expressions</a:t>
            </a:r>
          </a:p>
          <a:p>
            <a:pPr marL="342900" indent="-228600">
              <a:lnSpc>
                <a:spcPct val="90000"/>
              </a:lnSpc>
            </a:pPr>
            <a:r>
              <a:rPr lang="en-US" dirty="0">
                <a:solidFill>
                  <a:schemeClr val="tx2"/>
                </a:solidFill>
              </a:rPr>
              <a:t>Macro Expressions</a:t>
            </a:r>
          </a:p>
          <a:p>
            <a:pPr marL="0" indent="-228600">
              <a:lnSpc>
                <a:spcPct val="90000"/>
              </a:lnSpc>
            </a:pPr>
            <a:endParaRPr lang="en-US" sz="1400" dirty="0">
              <a:solidFill>
                <a:schemeClr val="tx2"/>
              </a:solidFill>
            </a:endParaRPr>
          </a:p>
        </p:txBody>
      </p:sp>
      <p:grpSp>
        <p:nvGrpSpPr>
          <p:cNvPr id="18" name="Group 17">
            <a:extLst>
              <a:ext uri="{FF2B5EF4-FFF2-40B4-BE49-F238E27FC236}">
                <a16:creationId xmlns:a16="http://schemas.microsoft.com/office/drawing/2014/main" id="{9DB3963A-4187-4A72-9DA4-CA6BADE22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9072780" y="3734338"/>
            <a:ext cx="3878664" cy="2368659"/>
            <a:chOff x="6867015" y="-1"/>
            <a:chExt cx="5324985" cy="3251912"/>
          </a:xfrm>
          <a:solidFill>
            <a:schemeClr val="accent5">
              <a:alpha val="10000"/>
            </a:schemeClr>
          </a:solidFill>
        </p:grpSpPr>
        <p:sp>
          <p:nvSpPr>
            <p:cNvPr id="19" name="Freeform: Shape 18">
              <a:extLst>
                <a:ext uri="{FF2B5EF4-FFF2-40B4-BE49-F238E27FC236}">
                  <a16:creationId xmlns:a16="http://schemas.microsoft.com/office/drawing/2014/main" id="{2428E75E-001A-4568-B035-574F1303EF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4AC8CFC-1164-4525-82A0-25F75ADCF4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6F35C856-5B70-4CA2-BB8F-A37197D8F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550FD8B0-DE97-47B1-84ED-67A3BD00F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1188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31" name="Group 30">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32" name="Freeform: Shape 31">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Shape 33">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Shape 34">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6" name="Freeform: Shape 35">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Title 2">
            <a:extLst>
              <a:ext uri="{FF2B5EF4-FFF2-40B4-BE49-F238E27FC236}">
                <a16:creationId xmlns:a16="http://schemas.microsoft.com/office/drawing/2014/main" id="{F3D291F2-4F3B-9988-830C-3A03B6B27807}"/>
              </a:ext>
            </a:extLst>
          </p:cNvPr>
          <p:cNvSpPr>
            <a:spLocks noGrp="1"/>
          </p:cNvSpPr>
          <p:nvPr>
            <p:ph type="title"/>
          </p:nvPr>
        </p:nvSpPr>
        <p:spPr>
          <a:xfrm>
            <a:off x="804672" y="2053641"/>
            <a:ext cx="3669161" cy="2760098"/>
          </a:xfrm>
        </p:spPr>
        <p:txBody>
          <a:bodyPr vert="horz" lIns="91440" tIns="45720" rIns="91440" bIns="45720" rtlCol="0" anchor="ctr">
            <a:normAutofit/>
          </a:bodyPr>
          <a:lstStyle/>
          <a:p>
            <a:r>
              <a:rPr lang="en-US" kern="1200" dirty="0">
                <a:solidFill>
                  <a:schemeClr val="tx2"/>
                </a:solidFill>
                <a:latin typeface="+mj-lt"/>
                <a:ea typeface="+mj-ea"/>
                <a:cs typeface="+mj-cs"/>
              </a:rPr>
              <a:t>Clojure Assignment Statements</a:t>
            </a:r>
          </a:p>
        </p:txBody>
      </p:sp>
      <p:sp>
        <p:nvSpPr>
          <p:cNvPr id="2" name="Content Placeholder 1">
            <a:extLst>
              <a:ext uri="{FF2B5EF4-FFF2-40B4-BE49-F238E27FC236}">
                <a16:creationId xmlns:a16="http://schemas.microsoft.com/office/drawing/2014/main" id="{C3957EAB-1A32-A2FE-6656-37F9DA322CC7}"/>
              </a:ext>
            </a:extLst>
          </p:cNvPr>
          <p:cNvSpPr>
            <a:spLocks noGrp="1"/>
          </p:cNvSpPr>
          <p:nvPr>
            <p:ph idx="10"/>
          </p:nvPr>
        </p:nvSpPr>
        <p:spPr>
          <a:xfrm>
            <a:off x="6090574" y="801866"/>
            <a:ext cx="5306084" cy="5230634"/>
          </a:xfrm>
          <a:noFill/>
          <a:ln>
            <a:noFill/>
          </a:ln>
        </p:spPr>
        <p:txBody>
          <a:bodyPr vert="horz" lIns="91440" tIns="45720" rIns="91440" bIns="45720" rtlCol="0" anchor="ctr">
            <a:normAutofit/>
          </a:bodyPr>
          <a:lstStyle/>
          <a:p>
            <a:pPr marL="0" indent="-228600" algn="just">
              <a:lnSpc>
                <a:spcPct val="90000"/>
              </a:lnSpc>
            </a:pPr>
            <a:r>
              <a:rPr lang="en-US" dirty="0">
                <a:solidFill>
                  <a:schemeClr val="tx2"/>
                </a:solidFill>
              </a:rPr>
              <a:t>Clojure assignment statements are constructs for binding values to symbols in the Clojure programming language, emphasizing immutability. They utilize def for global variable definitions, allowing the creation of symbols that are bound to values. Local bindings are created with let, which provides temporary variables within a specific scope. Clojure also supports dynamic variables using binding, enabling temporary re-bindings. Overall, Clojure's design encourages immutability, making it necessary to use constructs like atom, ref, or agent for mutable state management.</a:t>
            </a:r>
          </a:p>
          <a:p>
            <a:pPr marL="0" indent="-228600">
              <a:lnSpc>
                <a:spcPct val="90000"/>
              </a:lnSpc>
            </a:pPr>
            <a:endParaRPr lang="en-US" dirty="0">
              <a:solidFill>
                <a:schemeClr val="tx2"/>
              </a:solidFill>
            </a:endParaRPr>
          </a:p>
        </p:txBody>
      </p:sp>
    </p:spTree>
    <p:extLst>
      <p:ext uri="{BB962C8B-B14F-4D97-AF65-F5344CB8AC3E}">
        <p14:creationId xmlns:p14="http://schemas.microsoft.com/office/powerpoint/2010/main" val="2261401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5" name="Freeform: Shape 4">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 name="Freeform: Shape 5">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Freeform: Shape 6">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722C30EC-3318-9036-1E8D-E4B2B2F5863C}"/>
              </a:ext>
            </a:extLst>
          </p:cNvPr>
          <p:cNvSpPr>
            <a:spLocks noGrp="1"/>
          </p:cNvSpPr>
          <p:nvPr>
            <p:ph type="title"/>
          </p:nvPr>
        </p:nvSpPr>
        <p:spPr>
          <a:xfrm>
            <a:off x="640080" y="1243013"/>
            <a:ext cx="3855720" cy="4371974"/>
          </a:xfrm>
        </p:spPr>
        <p:txBody>
          <a:bodyPr>
            <a:normAutofit/>
          </a:bodyPr>
          <a:lstStyle/>
          <a:p>
            <a:r>
              <a:rPr lang="en-US" sz="3600" dirty="0">
                <a:solidFill>
                  <a:schemeClr val="tx2"/>
                </a:solidFill>
              </a:rPr>
              <a:t>Data Types</a:t>
            </a:r>
          </a:p>
        </p:txBody>
      </p:sp>
      <p:sp>
        <p:nvSpPr>
          <p:cNvPr id="3" name="Content Placeholder 2">
            <a:extLst>
              <a:ext uri="{FF2B5EF4-FFF2-40B4-BE49-F238E27FC236}">
                <a16:creationId xmlns:a16="http://schemas.microsoft.com/office/drawing/2014/main" id="{A44F5861-6DEF-3DB9-05DE-421952845511}"/>
              </a:ext>
            </a:extLst>
          </p:cNvPr>
          <p:cNvSpPr>
            <a:spLocks noGrp="1"/>
          </p:cNvSpPr>
          <p:nvPr>
            <p:ph idx="1"/>
          </p:nvPr>
        </p:nvSpPr>
        <p:spPr>
          <a:xfrm>
            <a:off x="6172200" y="804672"/>
            <a:ext cx="5221224" cy="5230368"/>
          </a:xfrm>
        </p:spPr>
        <p:txBody>
          <a:bodyPr anchor="ctr">
            <a:normAutofit/>
          </a:bodyPr>
          <a:lstStyle/>
          <a:p>
            <a:pPr marL="0" indent="0">
              <a:buNone/>
            </a:pPr>
            <a:r>
              <a:rPr lang="en-US" sz="1800" dirty="0">
                <a:solidFill>
                  <a:schemeClr val="tx2"/>
                </a:solidFill>
              </a:rPr>
              <a:t>The Data types present are numbers, characters, strings, keywords, symbols, lists, vectors, maps, sets, functions, nil</a:t>
            </a:r>
          </a:p>
          <a:p>
            <a:pPr marL="0" indent="0">
              <a:buNone/>
            </a:pPr>
            <a:r>
              <a:rPr lang="en-US" sz="1800" dirty="0">
                <a:solidFill>
                  <a:schemeClr val="tx2"/>
                </a:solidFill>
              </a:rPr>
              <a:t>Some features which help Clojure data types to stand out are - </a:t>
            </a:r>
          </a:p>
          <a:p>
            <a:r>
              <a:rPr lang="en-US" sz="1800" dirty="0">
                <a:solidFill>
                  <a:schemeClr val="tx2"/>
                </a:solidFill>
              </a:rPr>
              <a:t>Immutable Data Structure</a:t>
            </a:r>
          </a:p>
          <a:p>
            <a:r>
              <a:rPr lang="en-US" sz="1800" dirty="0">
                <a:solidFill>
                  <a:schemeClr val="tx2"/>
                </a:solidFill>
              </a:rPr>
              <a:t>Heterogenous collections</a:t>
            </a:r>
          </a:p>
          <a:p>
            <a:r>
              <a:rPr lang="en-US" sz="1800" dirty="0">
                <a:solidFill>
                  <a:schemeClr val="tx2"/>
                </a:solidFill>
              </a:rPr>
              <a:t>Functional Programming</a:t>
            </a:r>
          </a:p>
          <a:p>
            <a:r>
              <a:rPr lang="en-US" sz="1800" dirty="0">
                <a:solidFill>
                  <a:schemeClr val="tx2"/>
                </a:solidFill>
              </a:rPr>
              <a:t>Dynamic Typing </a:t>
            </a:r>
          </a:p>
          <a:p>
            <a:r>
              <a:rPr lang="en-US" sz="1800" dirty="0">
                <a:solidFill>
                  <a:schemeClr val="tx2"/>
                </a:solidFill>
              </a:rPr>
              <a:t>Promotes Lazy sequences </a:t>
            </a:r>
          </a:p>
          <a:p>
            <a:pPr marL="0" indent="0">
              <a:buNone/>
            </a:pPr>
            <a:endParaRPr lang="en-US" sz="1800" dirty="0">
              <a:solidFill>
                <a:schemeClr val="tx2"/>
              </a:solidFill>
            </a:endParaRPr>
          </a:p>
        </p:txBody>
      </p:sp>
    </p:spTree>
    <p:extLst>
      <p:ext uri="{BB962C8B-B14F-4D97-AF65-F5344CB8AC3E}">
        <p14:creationId xmlns:p14="http://schemas.microsoft.com/office/powerpoint/2010/main" val="11918578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038248A-211C-4EEC-8401-C761B929FB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0A849F-66D9-40C8-BEC8-35AFF8F45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a:extLst>
              <a:ext uri="{FF2B5EF4-FFF2-40B4-BE49-F238E27FC236}">
                <a16:creationId xmlns:a16="http://schemas.microsoft.com/office/drawing/2014/main" id="{6D3E3CC3-509E-46B6-FB06-9DD010CDD521}"/>
              </a:ext>
            </a:extLst>
          </p:cNvPr>
          <p:cNvSpPr>
            <a:spLocks noGrp="1"/>
          </p:cNvSpPr>
          <p:nvPr>
            <p:ph type="title"/>
          </p:nvPr>
        </p:nvSpPr>
        <p:spPr>
          <a:xfrm>
            <a:off x="1179226" y="1280679"/>
            <a:ext cx="9833548" cy="1325563"/>
          </a:xfrm>
        </p:spPr>
        <p:txBody>
          <a:bodyPr anchor="b">
            <a:normAutofit/>
          </a:bodyPr>
          <a:lstStyle/>
          <a:p>
            <a:pPr algn="ctr"/>
            <a:r>
              <a:rPr lang="en-US" sz="3600" dirty="0">
                <a:solidFill>
                  <a:schemeClr val="tx2"/>
                </a:solidFill>
              </a:rPr>
              <a:t>Support To OO Programming</a:t>
            </a:r>
          </a:p>
        </p:txBody>
      </p:sp>
      <p:grpSp>
        <p:nvGrpSpPr>
          <p:cNvPr id="12" name="Group 11">
            <a:extLst>
              <a:ext uri="{FF2B5EF4-FFF2-40B4-BE49-F238E27FC236}">
                <a16:creationId xmlns:a16="http://schemas.microsoft.com/office/drawing/2014/main" id="{04542298-A2B1-480F-A11C-A40EDD19B8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89890" y="0"/>
            <a:ext cx="3902110" cy="2382977"/>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74AEB45E-B965-46A0-8557-C646B5011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921A22C7-11AD-44B0-9BF7-6E3A458215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7049D82-B7F3-4192-8337-4BDB16955E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24A7FAD9-577C-4D2E-A3B5-C6D0A39D4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3517B944-7C3F-BE2E-673E-9A5E738D1E92}"/>
              </a:ext>
            </a:extLst>
          </p:cNvPr>
          <p:cNvSpPr>
            <a:spLocks noGrp="1"/>
          </p:cNvSpPr>
          <p:nvPr>
            <p:ph idx="1"/>
          </p:nvPr>
        </p:nvSpPr>
        <p:spPr>
          <a:xfrm>
            <a:off x="1179226" y="2677619"/>
            <a:ext cx="9833548" cy="2693976"/>
          </a:xfrm>
        </p:spPr>
        <p:txBody>
          <a:bodyPr>
            <a:normAutofit/>
          </a:bodyPr>
          <a:lstStyle/>
          <a:p>
            <a:pPr marL="0" indent="0">
              <a:buNone/>
            </a:pPr>
            <a:r>
              <a:rPr lang="en-US" sz="1800" dirty="0">
                <a:solidFill>
                  <a:schemeClr val="tx2"/>
                </a:solidFill>
              </a:rPr>
              <a:t>Clojure is primarily considered as Functional Programming language , but it runs on the Java Virtual Machine (JVM) which allows it to interoperate with java, an OO Programming. It provides mechanisms that allow developers to incorporate OO principles when its necessary.</a:t>
            </a:r>
          </a:p>
          <a:p>
            <a:pPr marL="0" indent="0">
              <a:buNone/>
            </a:pPr>
            <a:r>
              <a:rPr lang="en-US" sz="1800" dirty="0">
                <a:solidFill>
                  <a:schemeClr val="tx2"/>
                </a:solidFill>
              </a:rPr>
              <a:t>Features That shows Clojure Support to OO Programming-</a:t>
            </a:r>
          </a:p>
          <a:p>
            <a:pPr marL="0" indent="0">
              <a:buNone/>
            </a:pPr>
            <a:r>
              <a:rPr lang="en-US" sz="1800" dirty="0">
                <a:solidFill>
                  <a:schemeClr val="tx2"/>
                </a:solidFill>
              </a:rPr>
              <a:t>1.</a:t>
            </a:r>
            <a:r>
              <a:rPr lang="en-US" sz="1800" u="sng" dirty="0">
                <a:solidFill>
                  <a:schemeClr val="tx2"/>
                </a:solidFill>
              </a:rPr>
              <a:t>Interoperability with Java </a:t>
            </a:r>
          </a:p>
          <a:p>
            <a:pPr marL="0" indent="0">
              <a:buNone/>
            </a:pPr>
            <a:r>
              <a:rPr lang="en-US" sz="1800" dirty="0">
                <a:solidFill>
                  <a:schemeClr val="tx2"/>
                </a:solidFill>
              </a:rPr>
              <a:t>  Clojure can instantiate and use java objects directly. It’s possible because </a:t>
            </a:r>
            <a:r>
              <a:rPr lang="en-US" sz="1800" dirty="0" err="1">
                <a:solidFill>
                  <a:schemeClr val="tx2"/>
                </a:solidFill>
              </a:rPr>
              <a:t>clojure</a:t>
            </a:r>
            <a:r>
              <a:rPr lang="en-US" sz="1800" dirty="0">
                <a:solidFill>
                  <a:schemeClr val="tx2"/>
                </a:solidFill>
              </a:rPr>
              <a:t> runs on the JVM and can call any Java method or interact with java libraries.</a:t>
            </a:r>
          </a:p>
        </p:txBody>
      </p:sp>
      <p:grpSp>
        <p:nvGrpSpPr>
          <p:cNvPr id="18" name="Group 17">
            <a:extLst>
              <a:ext uri="{FF2B5EF4-FFF2-40B4-BE49-F238E27FC236}">
                <a16:creationId xmlns:a16="http://schemas.microsoft.com/office/drawing/2014/main" id="{2A5C9C35-2375-49EB-B99C-17C87D42FE7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0" y="4682671"/>
            <a:ext cx="2898948" cy="2175328"/>
            <a:chOff x="-305" y="-1"/>
            <a:chExt cx="3832880" cy="2876136"/>
          </a:xfrm>
        </p:grpSpPr>
        <p:sp>
          <p:nvSpPr>
            <p:cNvPr id="19" name="Freeform: Shape 18">
              <a:extLst>
                <a:ext uri="{FF2B5EF4-FFF2-40B4-BE49-F238E27FC236}">
                  <a16:creationId xmlns:a16="http://schemas.microsoft.com/office/drawing/2014/main" id="{7BE7B8C5-3FC9-47E9-B555-AFCB849A4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615B6EFE-6DC2-4A72-AC12-BCCC3638A6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8C1B65-6799-4DD1-B262-01901DA12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03829674-8FAF-4E90-9FB7-C6CE17839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61160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788</TotalTime>
  <Words>1808</Words>
  <Application>Microsoft Office PowerPoint</Application>
  <PresentationFormat>Widescreen</PresentationFormat>
  <Paragraphs>141</Paragraphs>
  <Slides>22</Slides>
  <Notes>10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Aptos</vt:lpstr>
      <vt:lpstr>Aptos Display</vt:lpstr>
      <vt:lpstr>Arial</vt:lpstr>
      <vt:lpstr>Calibri</vt:lpstr>
      <vt:lpstr>Office Theme</vt:lpstr>
      <vt:lpstr>Clojure</vt:lpstr>
      <vt:lpstr>Names</vt:lpstr>
      <vt:lpstr>Binding</vt:lpstr>
      <vt:lpstr>Scope</vt:lpstr>
      <vt:lpstr>Expressions</vt:lpstr>
      <vt:lpstr>Types of Clojure Expressions </vt:lpstr>
      <vt:lpstr>Clojure Assignment Statements</vt:lpstr>
      <vt:lpstr>Data Types</vt:lpstr>
      <vt:lpstr>Support To OO Programming</vt:lpstr>
      <vt:lpstr>PowerPoint Presentation</vt:lpstr>
      <vt:lpstr>Functional Programming</vt:lpstr>
      <vt:lpstr>Concurrency</vt:lpstr>
      <vt:lpstr>Exception Handling</vt:lpstr>
      <vt:lpstr>Event Handling</vt:lpstr>
      <vt:lpstr>Where Clojure is used in the Real-World</vt:lpstr>
      <vt:lpstr>Project  Title- Algorithm Visualizer</vt:lpstr>
      <vt:lpstr>Objective</vt:lpstr>
      <vt:lpstr>Constraints</vt:lpstr>
      <vt:lpstr>Features</vt:lpstr>
      <vt:lpstr>Technology</vt:lpstr>
      <vt:lpstr>Applications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Raghavendra, Akash</dc:creator>
  <cp:lastModifiedBy>VARDH JAIN</cp:lastModifiedBy>
  <cp:revision>21</cp:revision>
  <dcterms:created xsi:type="dcterms:W3CDTF">2024-10-11T00:13:01Z</dcterms:created>
  <dcterms:modified xsi:type="dcterms:W3CDTF">2024-10-16T21:23:09Z</dcterms:modified>
</cp:coreProperties>
</file>

<file path=docProps/thumbnail.jpeg>
</file>